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4" r:id="rId2"/>
  </p:sldMasterIdLst>
  <p:notesMasterIdLst>
    <p:notesMasterId r:id="rId25"/>
  </p:notesMasterIdLst>
  <p:handoutMasterIdLst>
    <p:handoutMasterId r:id="rId26"/>
  </p:handoutMasterIdLst>
  <p:sldIdLst>
    <p:sldId id="547" r:id="rId3"/>
    <p:sldId id="629" r:id="rId4"/>
    <p:sldId id="285" r:id="rId5"/>
    <p:sldId id="283" r:id="rId6"/>
    <p:sldId id="357" r:id="rId7"/>
    <p:sldId id="376" r:id="rId8"/>
    <p:sldId id="281" r:id="rId9"/>
    <p:sldId id="317" r:id="rId10"/>
    <p:sldId id="291" r:id="rId11"/>
    <p:sldId id="288" r:id="rId12"/>
    <p:sldId id="379" r:id="rId13"/>
    <p:sldId id="289" r:id="rId14"/>
    <p:sldId id="320" r:id="rId15"/>
    <p:sldId id="377" r:id="rId16"/>
    <p:sldId id="378" r:id="rId17"/>
    <p:sldId id="292" r:id="rId18"/>
    <p:sldId id="315" r:id="rId19"/>
    <p:sldId id="316" r:id="rId20"/>
    <p:sldId id="314" r:id="rId21"/>
    <p:sldId id="319" r:id="rId22"/>
    <p:sldId id="380" r:id="rId23"/>
    <p:sldId id="58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44" autoAdjust="0"/>
    <p:restoredTop sz="83842" autoAdjust="0"/>
  </p:normalViewPr>
  <p:slideViewPr>
    <p:cSldViewPr>
      <p:cViewPr varScale="1">
        <p:scale>
          <a:sx n="92" d="100"/>
          <a:sy n="92" d="100"/>
        </p:scale>
        <p:origin x="978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BF091F-E165-48CF-9729-BE7D773DF947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3CF26DFE-5039-4E25-B7B1-E6FB085E8D48}">
      <dgm:prSet phldrT="[Text]"/>
      <dgm:spPr/>
      <dgm:t>
        <a:bodyPr/>
        <a:lstStyle/>
        <a:p>
          <a:r>
            <a:rPr lang="en-US" dirty="0"/>
            <a:t>Low risk</a:t>
          </a:r>
        </a:p>
      </dgm:t>
    </dgm:pt>
    <dgm:pt modelId="{CE54DAE2-DA43-43CD-9DE3-E22A636C26DE}" type="parTrans" cxnId="{01507BE7-9C13-4DFC-99EB-52FE62E499E1}">
      <dgm:prSet/>
      <dgm:spPr/>
      <dgm:t>
        <a:bodyPr/>
        <a:lstStyle/>
        <a:p>
          <a:endParaRPr lang="en-US"/>
        </a:p>
      </dgm:t>
    </dgm:pt>
    <dgm:pt modelId="{53A56CE0-1A94-4991-83EE-8F9F8CFADA09}" type="sibTrans" cxnId="{01507BE7-9C13-4DFC-99EB-52FE62E499E1}">
      <dgm:prSet/>
      <dgm:spPr/>
      <dgm:t>
        <a:bodyPr/>
        <a:lstStyle/>
        <a:p>
          <a:endParaRPr lang="en-US"/>
        </a:p>
      </dgm:t>
    </dgm:pt>
    <dgm:pt modelId="{5BAB17FD-6C2F-4F42-BA45-B7078774A8EC}">
      <dgm:prSet phldrT="[Text]"/>
      <dgm:spPr/>
      <dgm:t>
        <a:bodyPr/>
        <a:lstStyle/>
        <a:p>
          <a:r>
            <a:rPr lang="en-US" dirty="0"/>
            <a:t>Medium risk</a:t>
          </a:r>
        </a:p>
      </dgm:t>
    </dgm:pt>
    <dgm:pt modelId="{CBA68E5A-E091-453D-A310-334A4F0A8756}" type="parTrans" cxnId="{6DB4FA90-0926-4471-A442-12C6A9E5F2A5}">
      <dgm:prSet/>
      <dgm:spPr/>
      <dgm:t>
        <a:bodyPr/>
        <a:lstStyle/>
        <a:p>
          <a:endParaRPr lang="en-US"/>
        </a:p>
      </dgm:t>
    </dgm:pt>
    <dgm:pt modelId="{592F48C0-4FFA-4CB3-9942-47087B8D7D01}" type="sibTrans" cxnId="{6DB4FA90-0926-4471-A442-12C6A9E5F2A5}">
      <dgm:prSet/>
      <dgm:spPr/>
      <dgm:t>
        <a:bodyPr/>
        <a:lstStyle/>
        <a:p>
          <a:endParaRPr lang="en-US"/>
        </a:p>
      </dgm:t>
    </dgm:pt>
    <dgm:pt modelId="{FF8230BB-B1A4-4B9B-A54C-F357B8221851}">
      <dgm:prSet phldrT="[Text]"/>
      <dgm:spPr/>
      <dgm:t>
        <a:bodyPr/>
        <a:lstStyle/>
        <a:p>
          <a:r>
            <a:rPr lang="en-US" dirty="0"/>
            <a:t>High</a:t>
          </a:r>
        </a:p>
        <a:p>
          <a:r>
            <a:rPr lang="en-US" dirty="0"/>
            <a:t>risk</a:t>
          </a:r>
        </a:p>
      </dgm:t>
    </dgm:pt>
    <dgm:pt modelId="{8ADD4D05-7653-4568-8FAE-0D1BCD02120D}" type="parTrans" cxnId="{C10DF150-B506-491A-9857-0F944541C199}">
      <dgm:prSet/>
      <dgm:spPr/>
      <dgm:t>
        <a:bodyPr/>
        <a:lstStyle/>
        <a:p>
          <a:endParaRPr lang="en-US"/>
        </a:p>
      </dgm:t>
    </dgm:pt>
    <dgm:pt modelId="{3D2A1AF8-218B-48DB-9917-4D28B05325CD}" type="sibTrans" cxnId="{C10DF150-B506-491A-9857-0F944541C199}">
      <dgm:prSet/>
      <dgm:spPr/>
      <dgm:t>
        <a:bodyPr/>
        <a:lstStyle/>
        <a:p>
          <a:endParaRPr lang="en-US"/>
        </a:p>
      </dgm:t>
    </dgm:pt>
    <dgm:pt modelId="{5E5B6646-82DA-4F01-8B7A-9D8931EA4745}" type="pres">
      <dgm:prSet presAssocID="{E0BF091F-E165-48CF-9729-BE7D773DF947}" presName="arrowDiagram" presStyleCnt="0">
        <dgm:presLayoutVars>
          <dgm:chMax val="5"/>
          <dgm:dir/>
          <dgm:resizeHandles val="exact"/>
        </dgm:presLayoutVars>
      </dgm:prSet>
      <dgm:spPr/>
    </dgm:pt>
    <dgm:pt modelId="{C1ED7018-72D7-4924-9FED-EC683612DF47}" type="pres">
      <dgm:prSet presAssocID="{E0BF091F-E165-48CF-9729-BE7D773DF947}" presName="arrow" presStyleLbl="bgShp" presStyleIdx="0" presStyleCnt="1"/>
      <dgm:spPr>
        <a:solidFill>
          <a:srgbClr val="FF0000"/>
        </a:solidFill>
      </dgm:spPr>
    </dgm:pt>
    <dgm:pt modelId="{72B8A9A1-57F3-4738-879E-C94A2CAD08CC}" type="pres">
      <dgm:prSet presAssocID="{E0BF091F-E165-48CF-9729-BE7D773DF947}" presName="arrowDiagram3" presStyleCnt="0"/>
      <dgm:spPr/>
    </dgm:pt>
    <dgm:pt modelId="{9AA05CAF-1E86-4EAD-A6C7-C93ABCCA26AF}" type="pres">
      <dgm:prSet presAssocID="{3CF26DFE-5039-4E25-B7B1-E6FB085E8D48}" presName="bullet3a" presStyleLbl="node1" presStyleIdx="0" presStyleCnt="3"/>
      <dgm:spPr>
        <a:solidFill>
          <a:schemeClr val="tx2"/>
        </a:solidFill>
      </dgm:spPr>
    </dgm:pt>
    <dgm:pt modelId="{601AF796-94E4-478E-9047-AE17FE7EEFA2}" type="pres">
      <dgm:prSet presAssocID="{3CF26DFE-5039-4E25-B7B1-E6FB085E8D48}" presName="textBox3a" presStyleLbl="revTx" presStyleIdx="0" presStyleCnt="3">
        <dgm:presLayoutVars>
          <dgm:bulletEnabled val="1"/>
        </dgm:presLayoutVars>
      </dgm:prSet>
      <dgm:spPr/>
    </dgm:pt>
    <dgm:pt modelId="{A7BC1D86-50F5-4DC9-9545-AC8714D038B4}" type="pres">
      <dgm:prSet presAssocID="{5BAB17FD-6C2F-4F42-BA45-B7078774A8EC}" presName="bullet3b" presStyleLbl="node1" presStyleIdx="1" presStyleCnt="3"/>
      <dgm:spPr>
        <a:solidFill>
          <a:schemeClr val="tx2"/>
        </a:solidFill>
      </dgm:spPr>
    </dgm:pt>
    <dgm:pt modelId="{EB476823-306D-40C2-B61C-4AC71FAFD45E}" type="pres">
      <dgm:prSet presAssocID="{5BAB17FD-6C2F-4F42-BA45-B7078774A8EC}" presName="textBox3b" presStyleLbl="revTx" presStyleIdx="1" presStyleCnt="3">
        <dgm:presLayoutVars>
          <dgm:bulletEnabled val="1"/>
        </dgm:presLayoutVars>
      </dgm:prSet>
      <dgm:spPr/>
    </dgm:pt>
    <dgm:pt modelId="{93F99380-4F60-49CE-AE46-F046A8CC4100}" type="pres">
      <dgm:prSet presAssocID="{FF8230BB-B1A4-4B9B-A54C-F357B8221851}" presName="bullet3c" presStyleLbl="node1" presStyleIdx="2" presStyleCnt="3"/>
      <dgm:spPr>
        <a:solidFill>
          <a:schemeClr val="tx2"/>
        </a:solidFill>
      </dgm:spPr>
    </dgm:pt>
    <dgm:pt modelId="{33A5ACB6-F714-43E2-9BA2-39AE7EC1B121}" type="pres">
      <dgm:prSet presAssocID="{FF8230BB-B1A4-4B9B-A54C-F357B8221851}" presName="textBox3c" presStyleLbl="revTx" presStyleIdx="2" presStyleCnt="3">
        <dgm:presLayoutVars>
          <dgm:bulletEnabled val="1"/>
        </dgm:presLayoutVars>
      </dgm:prSet>
      <dgm:spPr/>
    </dgm:pt>
  </dgm:ptLst>
  <dgm:cxnLst>
    <dgm:cxn modelId="{BBC5160A-09C7-416A-A473-BFFD4A07EDD0}" type="presOf" srcId="{3CF26DFE-5039-4E25-B7B1-E6FB085E8D48}" destId="{601AF796-94E4-478E-9047-AE17FE7EEFA2}" srcOrd="0" destOrd="0" presId="urn:microsoft.com/office/officeart/2005/8/layout/arrow2"/>
    <dgm:cxn modelId="{78C18A10-AE1A-4726-88AA-AC392879E455}" type="presOf" srcId="{FF8230BB-B1A4-4B9B-A54C-F357B8221851}" destId="{33A5ACB6-F714-43E2-9BA2-39AE7EC1B121}" srcOrd="0" destOrd="0" presId="urn:microsoft.com/office/officeart/2005/8/layout/arrow2"/>
    <dgm:cxn modelId="{39918E40-9C06-444D-96A9-605D55596D84}" type="presOf" srcId="{E0BF091F-E165-48CF-9729-BE7D773DF947}" destId="{5E5B6646-82DA-4F01-8B7A-9D8931EA4745}" srcOrd="0" destOrd="0" presId="urn:microsoft.com/office/officeart/2005/8/layout/arrow2"/>
    <dgm:cxn modelId="{B92CE864-B408-43E3-ABEA-4C6096F70D7B}" type="presOf" srcId="{5BAB17FD-6C2F-4F42-BA45-B7078774A8EC}" destId="{EB476823-306D-40C2-B61C-4AC71FAFD45E}" srcOrd="0" destOrd="0" presId="urn:microsoft.com/office/officeart/2005/8/layout/arrow2"/>
    <dgm:cxn modelId="{C10DF150-B506-491A-9857-0F944541C199}" srcId="{E0BF091F-E165-48CF-9729-BE7D773DF947}" destId="{FF8230BB-B1A4-4B9B-A54C-F357B8221851}" srcOrd="2" destOrd="0" parTransId="{8ADD4D05-7653-4568-8FAE-0D1BCD02120D}" sibTransId="{3D2A1AF8-218B-48DB-9917-4D28B05325CD}"/>
    <dgm:cxn modelId="{6DB4FA90-0926-4471-A442-12C6A9E5F2A5}" srcId="{E0BF091F-E165-48CF-9729-BE7D773DF947}" destId="{5BAB17FD-6C2F-4F42-BA45-B7078774A8EC}" srcOrd="1" destOrd="0" parTransId="{CBA68E5A-E091-453D-A310-334A4F0A8756}" sibTransId="{592F48C0-4FFA-4CB3-9942-47087B8D7D01}"/>
    <dgm:cxn modelId="{01507BE7-9C13-4DFC-99EB-52FE62E499E1}" srcId="{E0BF091F-E165-48CF-9729-BE7D773DF947}" destId="{3CF26DFE-5039-4E25-B7B1-E6FB085E8D48}" srcOrd="0" destOrd="0" parTransId="{CE54DAE2-DA43-43CD-9DE3-E22A636C26DE}" sibTransId="{53A56CE0-1A94-4991-83EE-8F9F8CFADA09}"/>
    <dgm:cxn modelId="{E4D1878D-1D30-48C7-A98B-108245088109}" type="presParOf" srcId="{5E5B6646-82DA-4F01-8B7A-9D8931EA4745}" destId="{C1ED7018-72D7-4924-9FED-EC683612DF47}" srcOrd="0" destOrd="0" presId="urn:microsoft.com/office/officeart/2005/8/layout/arrow2"/>
    <dgm:cxn modelId="{2B9F0804-7E6D-4D47-A3FC-AEDAB97B8EDD}" type="presParOf" srcId="{5E5B6646-82DA-4F01-8B7A-9D8931EA4745}" destId="{72B8A9A1-57F3-4738-879E-C94A2CAD08CC}" srcOrd="1" destOrd="0" presId="urn:microsoft.com/office/officeart/2005/8/layout/arrow2"/>
    <dgm:cxn modelId="{47AEF662-944C-4396-A401-50E20BF64006}" type="presParOf" srcId="{72B8A9A1-57F3-4738-879E-C94A2CAD08CC}" destId="{9AA05CAF-1E86-4EAD-A6C7-C93ABCCA26AF}" srcOrd="0" destOrd="0" presId="urn:microsoft.com/office/officeart/2005/8/layout/arrow2"/>
    <dgm:cxn modelId="{C6A479CB-B2D3-4FF7-9A86-DA5930985923}" type="presParOf" srcId="{72B8A9A1-57F3-4738-879E-C94A2CAD08CC}" destId="{601AF796-94E4-478E-9047-AE17FE7EEFA2}" srcOrd="1" destOrd="0" presId="urn:microsoft.com/office/officeart/2005/8/layout/arrow2"/>
    <dgm:cxn modelId="{81315F6C-C1EC-40BB-ADF7-A2A0A4FF6B28}" type="presParOf" srcId="{72B8A9A1-57F3-4738-879E-C94A2CAD08CC}" destId="{A7BC1D86-50F5-4DC9-9545-AC8714D038B4}" srcOrd="2" destOrd="0" presId="urn:microsoft.com/office/officeart/2005/8/layout/arrow2"/>
    <dgm:cxn modelId="{72937BFC-F8D5-428A-B099-413D545851A5}" type="presParOf" srcId="{72B8A9A1-57F3-4738-879E-C94A2CAD08CC}" destId="{EB476823-306D-40C2-B61C-4AC71FAFD45E}" srcOrd="3" destOrd="0" presId="urn:microsoft.com/office/officeart/2005/8/layout/arrow2"/>
    <dgm:cxn modelId="{483D3824-6942-4847-AE4A-A63992FDE3AB}" type="presParOf" srcId="{72B8A9A1-57F3-4738-879E-C94A2CAD08CC}" destId="{93F99380-4F60-49CE-AE46-F046A8CC4100}" srcOrd="4" destOrd="0" presId="urn:microsoft.com/office/officeart/2005/8/layout/arrow2"/>
    <dgm:cxn modelId="{4D0AB59A-3939-413D-A264-477C99433E2E}" type="presParOf" srcId="{72B8A9A1-57F3-4738-879E-C94A2CAD08CC}" destId="{33A5ACB6-F714-43E2-9BA2-39AE7EC1B121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ED7018-72D7-4924-9FED-EC683612DF47}">
      <dsp:nvSpPr>
        <dsp:cNvPr id="0" name=""/>
        <dsp:cNvSpPr/>
      </dsp:nvSpPr>
      <dsp:spPr>
        <a:xfrm>
          <a:off x="1652269" y="0"/>
          <a:ext cx="7973060" cy="4983163"/>
        </a:xfrm>
        <a:prstGeom prst="swooshArrow">
          <a:avLst>
            <a:gd name="adj1" fmla="val 25000"/>
            <a:gd name="adj2" fmla="val 25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A05CAF-1E86-4EAD-A6C7-C93ABCCA26AF}">
      <dsp:nvSpPr>
        <dsp:cNvPr id="0" name=""/>
        <dsp:cNvSpPr/>
      </dsp:nvSpPr>
      <dsp:spPr>
        <a:xfrm>
          <a:off x="2664848" y="3439379"/>
          <a:ext cx="207299" cy="207299"/>
        </a:xfrm>
        <a:prstGeom prst="ellipse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1AF796-94E4-478E-9047-AE17FE7EEFA2}">
      <dsp:nvSpPr>
        <dsp:cNvPr id="0" name=""/>
        <dsp:cNvSpPr/>
      </dsp:nvSpPr>
      <dsp:spPr>
        <a:xfrm>
          <a:off x="2768498" y="3543028"/>
          <a:ext cx="1857723" cy="1440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844" tIns="0" rIns="0" bIns="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Low risk</a:t>
          </a:r>
        </a:p>
      </dsp:txBody>
      <dsp:txXfrm>
        <a:off x="2768498" y="3543028"/>
        <a:ext cx="1857723" cy="1440134"/>
      </dsp:txXfrm>
    </dsp:sp>
    <dsp:sp modelId="{A7BC1D86-50F5-4DC9-9545-AC8714D038B4}">
      <dsp:nvSpPr>
        <dsp:cNvPr id="0" name=""/>
        <dsp:cNvSpPr/>
      </dsp:nvSpPr>
      <dsp:spPr>
        <a:xfrm>
          <a:off x="4494665" y="2084955"/>
          <a:ext cx="374733" cy="374733"/>
        </a:xfrm>
        <a:prstGeom prst="ellipse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476823-306D-40C2-B61C-4AC71FAFD45E}">
      <dsp:nvSpPr>
        <dsp:cNvPr id="0" name=""/>
        <dsp:cNvSpPr/>
      </dsp:nvSpPr>
      <dsp:spPr>
        <a:xfrm>
          <a:off x="4682032" y="2272322"/>
          <a:ext cx="1913534" cy="2710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564" tIns="0" rIns="0" bIns="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Medium risk</a:t>
          </a:r>
        </a:p>
      </dsp:txBody>
      <dsp:txXfrm>
        <a:off x="4682032" y="2272322"/>
        <a:ext cx="1913534" cy="2710840"/>
      </dsp:txXfrm>
    </dsp:sp>
    <dsp:sp modelId="{93F99380-4F60-49CE-AE46-F046A8CC4100}">
      <dsp:nvSpPr>
        <dsp:cNvPr id="0" name=""/>
        <dsp:cNvSpPr/>
      </dsp:nvSpPr>
      <dsp:spPr>
        <a:xfrm>
          <a:off x="6695230" y="1260740"/>
          <a:ext cx="518248" cy="518248"/>
        </a:xfrm>
        <a:prstGeom prst="ellipse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A5ACB6-F714-43E2-9BA2-39AE7EC1B121}">
      <dsp:nvSpPr>
        <dsp:cNvPr id="0" name=""/>
        <dsp:cNvSpPr/>
      </dsp:nvSpPr>
      <dsp:spPr>
        <a:xfrm>
          <a:off x="6954355" y="1519864"/>
          <a:ext cx="1913534" cy="3463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609" tIns="0" rIns="0" bIns="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High</a:t>
          </a:r>
        </a:p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risk</a:t>
          </a:r>
        </a:p>
      </dsp:txBody>
      <dsp:txXfrm>
        <a:off x="6954355" y="1519864"/>
        <a:ext cx="1913534" cy="34632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24959-A310-4DBD-8D4E-7D19486C456C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1CCBC6-DB82-4591-B8D2-F7AF0EB942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4789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82BC2C-909A-4403-856F-3A800FA4CC3A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76353-6226-4160-80D1-CE5626D581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215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BFD69-BB27-4FEA-9188-2CD961C3FB1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73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76353-6226-4160-80D1-CE5626D5811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470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are you thoughts on this punishment? Harsh? Appropriate?</a:t>
            </a:r>
          </a:p>
          <a:p>
            <a:r>
              <a:rPr lang="en-US" dirty="0"/>
              <a:t>What should you understand about the commander’s priorities and mission before rendering advice?</a:t>
            </a:r>
          </a:p>
          <a:p>
            <a:r>
              <a:rPr lang="en-US" dirty="0"/>
              <a:t>What impact is there on the mission?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76353-6226-4160-80D1-CE5626D5811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99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https://mwi.westpoint.edu/staff-officers-paintbrush-art-advising-commanders/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76353-6226-4160-80D1-CE5626D5811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763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https://mwi.westpoint.edu/staff-officers-paintbrush-art-advising-commanders/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76353-6226-4160-80D1-CE5626D5811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1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Building Trust</a:t>
            </a:r>
            <a:r>
              <a:rPr lang="en-US" baseline="0" dirty="0"/>
              <a:t> expands your s</a:t>
            </a:r>
            <a:r>
              <a:rPr lang="en-US" dirty="0"/>
              <a:t>cope of advice, perhaps beyond the purely legal.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BFD69-BB27-4FEA-9188-2CD961C3FB1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194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responses were collected from current and past commanders.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76353-6226-4160-80D1-CE5626D5811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823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Who is your client commander or the Army?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76353-6226-4160-80D1-CE5626D5811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865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76353-6226-4160-80D1-CE5626D5811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154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Practice tip: Get CID to tell you is not in your purview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76353-6226-4160-80D1-CE5626D5811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658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very important for JAs to understand how to provide the legal advice and their role in the process. </a:t>
            </a:r>
          </a:p>
          <a:p>
            <a:endParaRPr lang="en-US" dirty="0"/>
          </a:p>
          <a:p>
            <a:r>
              <a:rPr lang="en-US" dirty="0"/>
              <a:t>Commanders-make decisions</a:t>
            </a:r>
          </a:p>
          <a:p>
            <a:r>
              <a:rPr lang="en-US" dirty="0"/>
              <a:t>JAs- provide advice, recommendations, courses of action and inform the commander in terms of risks.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76353-6226-4160-80D1-CE5626D5811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26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-152400"/>
            <a:ext cx="103632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u="sng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791200"/>
            <a:ext cx="8534400" cy="609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1" y="6591300"/>
            <a:ext cx="12192000" cy="2667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6"/>
              </a:gs>
              <a:gs pos="49000">
                <a:srgbClr val="FFC000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7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9347200" y="6553200"/>
            <a:ext cx="2844800" cy="304800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pPr algn="r"/>
            <a:fld id="{6E1A77EF-BF8E-4C45-9CDC-24DDCA95018F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28" name="Footer Placeholder 15"/>
          <p:cNvSpPr>
            <a:spLocks noGrp="1"/>
          </p:cNvSpPr>
          <p:nvPr>
            <p:ph type="ftr" sz="quarter" idx="3"/>
          </p:nvPr>
        </p:nvSpPr>
        <p:spPr>
          <a:xfrm>
            <a:off x="4165600" y="6553200"/>
            <a:ext cx="3860800" cy="304800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pPr algn="ctr"/>
            <a:r>
              <a:rPr lang="en-US" sz="16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Criminal Law Department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890" y="914400"/>
            <a:ext cx="5020219" cy="502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977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15"/>
          <p:cNvSpPr>
            <a:spLocks noGrp="1"/>
          </p:cNvSpPr>
          <p:nvPr>
            <p:ph type="ftr" sz="quarter" idx="3"/>
          </p:nvPr>
        </p:nvSpPr>
        <p:spPr>
          <a:xfrm>
            <a:off x="4165600" y="6553200"/>
            <a:ext cx="3860800" cy="304800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pPr algn="ctr"/>
            <a:r>
              <a:rPr lang="en-US" dirty="0"/>
              <a:t>Military Justice</a:t>
            </a:r>
          </a:p>
        </p:txBody>
      </p:sp>
    </p:spTree>
    <p:extLst>
      <p:ext uri="{BB962C8B-B14F-4D97-AF65-F5344CB8AC3E}">
        <p14:creationId xmlns:p14="http://schemas.microsoft.com/office/powerpoint/2010/main" val="3195599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0" y="0"/>
            <a:ext cx="6604000" cy="685800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757149"/>
      </p:ext>
    </p:extLst>
  </p:cSld>
  <p:clrMapOvr>
    <a:masterClrMapping/>
  </p:clrMapOvr>
  <p:transition advTm="10000"/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19219"/>
            <a:ext cx="10363200" cy="49244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2" descr="TJAGLCS Crest">
            <a:extLst>
              <a:ext uri="{FF2B5EF4-FFF2-40B4-BE49-F238E27FC236}">
                <a16:creationId xmlns:a16="http://schemas.microsoft.com/office/drawing/2014/main" id="{23CE0313-DDAE-D28B-7253-03369CAC32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07401" cy="90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38418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1521017" y="6583363"/>
            <a:ext cx="609600" cy="228600"/>
          </a:xfrm>
          <a:prstGeom prst="rect">
            <a:avLst/>
          </a:prstGeom>
          <a:noFill/>
        </p:spPr>
        <p:txBody>
          <a:bodyPr wrap="none"/>
          <a:lstStyle/>
          <a:p>
            <a:pPr algn="r" eaLnBrk="0" hangingPunct="0">
              <a:defRPr/>
            </a:pPr>
            <a:fld id="{47079EB4-A7E7-4DE0-A993-05FD37F7AF35}" type="slidenum">
              <a:rPr lang="en-US" sz="900">
                <a:latin typeface="Arial" pitchFamily="34" charset="0"/>
                <a:cs typeface="Arial" pitchFamily="34" charset="0"/>
              </a:rPr>
              <a:pPr algn="r" eaLnBrk="0" hangingPunct="0">
                <a:defRPr/>
              </a:pPr>
              <a:t>‹#›</a:t>
            </a:fld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ClrTx/>
              <a:buFont typeface="Arial" pitchFamily="34" charset="0"/>
              <a:buChar char="−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buClrTx/>
              <a:buFont typeface="Arial" pitchFamily="34" charset="0"/>
              <a:buChar char="−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buClrTx/>
              <a:buFont typeface="Arial" pitchFamily="34" charset="0"/>
              <a:buChar char="−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buClrTx/>
              <a:buFont typeface="Arial" pitchFamily="34" charset="0"/>
              <a:buChar char="−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320642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6127"/>
            <a:ext cx="10972800" cy="4924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3"/>
            <a:ext cx="10972800" cy="49831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Clr>
                <a:srgbClr val="FFFF00"/>
              </a:buClr>
              <a:defRPr/>
            </a:lvl1pPr>
            <a:lvl2pPr>
              <a:buClr>
                <a:srgbClr val="FFFF00"/>
              </a:buClr>
              <a:defRPr/>
            </a:lvl2pPr>
            <a:lvl3pPr>
              <a:buClr>
                <a:srgbClr val="FFFF00"/>
              </a:buClr>
              <a:defRPr/>
            </a:lvl3pPr>
            <a:lvl4pPr>
              <a:buClr>
                <a:srgbClr val="FFFF00"/>
              </a:buClr>
              <a:defRPr/>
            </a:lvl4pPr>
            <a:lvl5pPr>
              <a:buClr>
                <a:srgbClr val="FFFF00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" y="6591300"/>
            <a:ext cx="12192000" cy="2667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29000">
                <a:schemeClr val="tx2">
                  <a:lumMod val="75000"/>
                </a:schemeClr>
              </a:gs>
              <a:gs pos="66000">
                <a:schemeClr val="accent6"/>
              </a:gs>
              <a:gs pos="100000">
                <a:srgbClr val="FFC000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828800" y="821412"/>
            <a:ext cx="8534400" cy="0"/>
          </a:xfrm>
          <a:prstGeom prst="line">
            <a:avLst/>
          </a:prstGeom>
          <a:ln w="31750" cmpd="sng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>
          <a:xfrm>
            <a:off x="9347200" y="6553200"/>
            <a:ext cx="2844800" cy="304800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6E1A77EF-BF8E-4C45-9CDC-24DDCA9501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15"/>
          <p:cNvSpPr>
            <a:spLocks noGrp="1"/>
          </p:cNvSpPr>
          <p:nvPr>
            <p:ph type="ftr" sz="quarter" idx="3"/>
          </p:nvPr>
        </p:nvSpPr>
        <p:spPr>
          <a:xfrm>
            <a:off x="4165600" y="6553200"/>
            <a:ext cx="3860800" cy="304800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tx1"/>
                </a:solidFill>
              </a:defRPr>
            </a:lvl1pPr>
          </a:lstStyle>
          <a:p>
            <a:pPr algn="ctr"/>
            <a:r>
              <a:rPr lang="en-US" sz="12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Criminal Law Department</a:t>
            </a:r>
          </a:p>
        </p:txBody>
      </p:sp>
    </p:spTree>
    <p:extLst>
      <p:ext uri="{BB962C8B-B14F-4D97-AF65-F5344CB8AC3E}">
        <p14:creationId xmlns:p14="http://schemas.microsoft.com/office/powerpoint/2010/main" val="1088227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47200" y="6553200"/>
            <a:ext cx="2844800" cy="3048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E1A77EF-BF8E-4C45-9CDC-24DDCA9501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15"/>
          <p:cNvSpPr>
            <a:spLocks noGrp="1"/>
          </p:cNvSpPr>
          <p:nvPr>
            <p:ph type="ftr" sz="quarter" idx="3"/>
          </p:nvPr>
        </p:nvSpPr>
        <p:spPr>
          <a:xfrm>
            <a:off x="4165600" y="6553200"/>
            <a:ext cx="3860800" cy="304800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tx1"/>
                </a:solidFill>
              </a:defRPr>
            </a:lvl1pPr>
          </a:lstStyle>
          <a:p>
            <a:pPr algn="ctr"/>
            <a:r>
              <a:rPr lang="en-US" sz="12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Criminal Law Department</a:t>
            </a:r>
          </a:p>
        </p:txBody>
      </p:sp>
    </p:spTree>
    <p:extLst>
      <p:ext uri="{BB962C8B-B14F-4D97-AF65-F5344CB8AC3E}">
        <p14:creationId xmlns:p14="http://schemas.microsoft.com/office/powerpoint/2010/main" val="4201227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bg>
      <p:bgPr>
        <a:gradFill flip="none" rotWithShape="1">
          <a:gsLst>
            <a:gs pos="100000">
              <a:schemeClr val="bg1"/>
            </a:gs>
            <a:gs pos="100000">
              <a:schemeClr val="bg2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6963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859" y="2747965"/>
            <a:ext cx="10310283" cy="833436"/>
          </a:xfrm>
        </p:spPr>
        <p:txBody>
          <a:bodyPr anchor="t">
            <a:noAutofit/>
          </a:bodyPr>
          <a:lstStyle>
            <a:lvl1pPr algn="l">
              <a:defRPr sz="4400" b="1" cap="all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1334" y="3600451"/>
            <a:ext cx="10310283" cy="599509"/>
          </a:xfrm>
        </p:spPr>
        <p:txBody>
          <a:bodyPr anchor="b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086260" y="3505200"/>
            <a:ext cx="9997440" cy="0"/>
          </a:xfrm>
          <a:prstGeom prst="line">
            <a:avLst/>
          </a:prstGeom>
          <a:ln w="31750" cmpd="sng">
            <a:gradFill flip="none" rotWithShape="1">
              <a:gsLst>
                <a:gs pos="0">
                  <a:srgbClr val="002060"/>
                </a:gs>
                <a:gs pos="50000">
                  <a:srgbClr val="FFFF00">
                    <a:alpha val="50000"/>
                  </a:srgbClr>
                </a:gs>
                <a:gs pos="100000">
                  <a:srgbClr val="FFFF00"/>
                </a:gs>
              </a:gsLst>
              <a:lin ang="108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15"/>
          <p:cNvSpPr>
            <a:spLocks noGrp="1"/>
          </p:cNvSpPr>
          <p:nvPr>
            <p:ph type="ftr" sz="quarter" idx="3"/>
          </p:nvPr>
        </p:nvSpPr>
        <p:spPr>
          <a:xfrm>
            <a:off x="4165600" y="6553200"/>
            <a:ext cx="3860800" cy="304800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pPr algn="ctr"/>
            <a:r>
              <a:rPr lang="en-US" sz="16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Criminal Law Department</a:t>
            </a:r>
          </a:p>
        </p:txBody>
      </p:sp>
    </p:spTree>
    <p:extLst>
      <p:ext uri="{BB962C8B-B14F-4D97-AF65-F5344CB8AC3E}">
        <p14:creationId xmlns:p14="http://schemas.microsoft.com/office/powerpoint/2010/main" val="185705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745"/>
            <a:ext cx="10972800" cy="8072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1"/>
            <a:ext cx="10972800" cy="4983163"/>
          </a:xfrm>
          <a:effectLst/>
        </p:spPr>
        <p:txBody>
          <a:bodyPr/>
          <a:lstStyle>
            <a:lvl1pPr>
              <a:buClr>
                <a:srgbClr val="FFFF00"/>
              </a:buClr>
              <a:defRPr/>
            </a:lvl1pPr>
            <a:lvl2pPr>
              <a:buClr>
                <a:srgbClr val="FFFF00"/>
              </a:buClr>
              <a:defRPr/>
            </a:lvl2pPr>
            <a:lvl3pPr>
              <a:buClr>
                <a:srgbClr val="FFFF00"/>
              </a:buClr>
              <a:defRPr/>
            </a:lvl3pPr>
            <a:lvl4pPr>
              <a:buClr>
                <a:srgbClr val="FFFF00"/>
              </a:buClr>
              <a:defRPr/>
            </a:lvl4pPr>
            <a:lvl5pPr>
              <a:buClr>
                <a:srgbClr val="FFFF00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" y="6591300"/>
            <a:ext cx="12192000" cy="2667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29000">
                <a:schemeClr val="tx2">
                  <a:lumMod val="75000"/>
                </a:schemeClr>
              </a:gs>
              <a:gs pos="66000">
                <a:schemeClr val="accent6"/>
              </a:gs>
              <a:gs pos="100000">
                <a:srgbClr val="FFC000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828800" y="821412"/>
            <a:ext cx="8534400" cy="0"/>
          </a:xfrm>
          <a:prstGeom prst="line">
            <a:avLst/>
          </a:prstGeom>
          <a:ln w="31750" cmpd="sng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15"/>
          <p:cNvSpPr>
            <a:spLocks noGrp="1"/>
          </p:cNvSpPr>
          <p:nvPr>
            <p:ph type="ftr" sz="quarter" idx="3"/>
          </p:nvPr>
        </p:nvSpPr>
        <p:spPr>
          <a:xfrm>
            <a:off x="4165600" y="6553200"/>
            <a:ext cx="3860800" cy="304800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pPr algn="ctr"/>
            <a:r>
              <a:rPr lang="en-US" sz="16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Criminal Law Department</a:t>
            </a:r>
          </a:p>
        </p:txBody>
      </p:sp>
    </p:spTree>
    <p:extLst>
      <p:ext uri="{BB962C8B-B14F-4D97-AF65-F5344CB8AC3E}">
        <p14:creationId xmlns:p14="http://schemas.microsoft.com/office/powerpoint/2010/main" val="1260340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gradFill flip="none" rotWithShape="1">
          <a:gsLst>
            <a:gs pos="100000">
              <a:schemeClr val="bg1"/>
            </a:gs>
            <a:gs pos="100000">
              <a:schemeClr val="bg2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8351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762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90600"/>
            <a:ext cx="53848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90600"/>
            <a:ext cx="53848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828800" y="821412"/>
            <a:ext cx="8534400" cy="0"/>
          </a:xfrm>
          <a:prstGeom prst="line">
            <a:avLst/>
          </a:prstGeom>
          <a:ln w="31750" cmpd="sng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15"/>
          <p:cNvSpPr>
            <a:spLocks noGrp="1"/>
          </p:cNvSpPr>
          <p:nvPr>
            <p:ph type="ftr" sz="quarter" idx="3"/>
          </p:nvPr>
        </p:nvSpPr>
        <p:spPr>
          <a:xfrm>
            <a:off x="4165600" y="6553200"/>
            <a:ext cx="3860800" cy="304800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pPr algn="ctr"/>
            <a:r>
              <a:rPr lang="en-US" sz="16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Criminal Law Department</a:t>
            </a:r>
          </a:p>
        </p:txBody>
      </p:sp>
    </p:spTree>
    <p:extLst>
      <p:ext uri="{BB962C8B-B14F-4D97-AF65-F5344CB8AC3E}">
        <p14:creationId xmlns:p14="http://schemas.microsoft.com/office/powerpoint/2010/main" val="80982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914400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600201"/>
            <a:ext cx="5386917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9144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600201"/>
            <a:ext cx="5389033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828800" y="821412"/>
            <a:ext cx="8534400" cy="0"/>
          </a:xfrm>
          <a:prstGeom prst="line">
            <a:avLst/>
          </a:prstGeom>
          <a:ln w="31750" cmpd="sng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rot="16200000">
            <a:off x="3535680" y="3513465"/>
            <a:ext cx="5120640" cy="0"/>
          </a:xfrm>
          <a:prstGeom prst="line">
            <a:avLst/>
          </a:prstGeom>
          <a:ln w="31750" cmpd="sng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15"/>
          <p:cNvSpPr>
            <a:spLocks noGrp="1"/>
          </p:cNvSpPr>
          <p:nvPr>
            <p:ph type="ftr" sz="quarter" idx="13"/>
          </p:nvPr>
        </p:nvSpPr>
        <p:spPr>
          <a:xfrm>
            <a:off x="4165600" y="6553200"/>
            <a:ext cx="3860800" cy="304800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pPr algn="ctr"/>
            <a:r>
              <a:rPr lang="en-US" sz="16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Criminal Law Department</a:t>
            </a:r>
          </a:p>
        </p:txBody>
      </p:sp>
    </p:spTree>
    <p:extLst>
      <p:ext uri="{BB962C8B-B14F-4D97-AF65-F5344CB8AC3E}">
        <p14:creationId xmlns:p14="http://schemas.microsoft.com/office/powerpoint/2010/main" val="4217358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762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553200"/>
            <a:ext cx="3860800" cy="3048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sz="16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Criminal Law Department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828800" y="821412"/>
            <a:ext cx="8534400" cy="0"/>
          </a:xfrm>
          <a:prstGeom prst="line">
            <a:avLst/>
          </a:prstGeom>
          <a:ln w="31750" cmpd="sng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873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5"/>
          <p:cNvSpPr>
            <a:spLocks noGrp="1"/>
          </p:cNvSpPr>
          <p:nvPr>
            <p:ph type="ftr" sz="quarter" idx="3"/>
          </p:nvPr>
        </p:nvSpPr>
        <p:spPr>
          <a:xfrm>
            <a:off x="4165600" y="6553200"/>
            <a:ext cx="3860800" cy="304800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pPr algn="ctr"/>
            <a:r>
              <a:rPr lang="en-US" sz="16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Criminal Law Department</a:t>
            </a:r>
          </a:p>
        </p:txBody>
      </p:sp>
    </p:spTree>
    <p:extLst>
      <p:ext uri="{BB962C8B-B14F-4D97-AF65-F5344CB8AC3E}">
        <p14:creationId xmlns:p14="http://schemas.microsoft.com/office/powerpoint/2010/main" val="3435969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effectLst/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553200"/>
            <a:ext cx="3860800" cy="3048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sz="16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Criminal Law Department</a:t>
            </a:r>
          </a:p>
        </p:txBody>
      </p:sp>
    </p:spTree>
    <p:extLst>
      <p:ext uri="{BB962C8B-B14F-4D97-AF65-F5344CB8AC3E}">
        <p14:creationId xmlns:p14="http://schemas.microsoft.com/office/powerpoint/2010/main" val="1416704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2">
                <a:tint val="80000"/>
                <a:satMod val="300000"/>
              </a:schemeClr>
            </a:gs>
            <a:gs pos="85000">
              <a:schemeClr val="bg2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6591300"/>
            <a:ext cx="12192000" cy="266700"/>
          </a:xfrm>
          <a:prstGeom prst="rect">
            <a:avLst/>
          </a:prstGeom>
          <a:gradFill flip="none" rotWithShape="1">
            <a:gsLst>
              <a:gs pos="3540">
                <a:schemeClr val="tx1"/>
              </a:gs>
              <a:gs pos="87000">
                <a:schemeClr val="accent6"/>
              </a:gs>
              <a:gs pos="49000">
                <a:srgbClr val="FFC000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914401"/>
            <a:ext cx="10972800" cy="5211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Footer Placeholder 15"/>
          <p:cNvSpPr>
            <a:spLocks noGrp="1"/>
          </p:cNvSpPr>
          <p:nvPr>
            <p:ph type="ftr" sz="quarter" idx="3"/>
          </p:nvPr>
        </p:nvSpPr>
        <p:spPr>
          <a:xfrm>
            <a:off x="4165600" y="6591300"/>
            <a:ext cx="3860800" cy="304800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pPr algn="ctr"/>
            <a:r>
              <a:rPr lang="en-US" sz="16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Criminal Law Department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06"/>
          <a:stretch/>
        </p:blipFill>
        <p:spPr>
          <a:xfrm>
            <a:off x="28576" y="9525"/>
            <a:ext cx="954676" cy="9780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748" y="76200"/>
            <a:ext cx="954676" cy="95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0990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7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FF00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FF00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FF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FF00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FFF00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206500" y="228600"/>
            <a:ext cx="97790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/>
          </a:p>
        </p:txBody>
      </p:sp>
      <p:sp>
        <p:nvSpPr>
          <p:cNvPr id="1308677" name="Text Box 5"/>
          <p:cNvSpPr txBox="1">
            <a:spLocks noChangeArrowheads="1"/>
          </p:cNvSpPr>
          <p:nvPr/>
        </p:nvSpPr>
        <p:spPr bwMode="gray">
          <a:xfrm>
            <a:off x="775709" y="6581775"/>
            <a:ext cx="260359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100" b="1" i="1" dirty="0">
                <a:latin typeface="Arial" pitchFamily="34" charset="0"/>
                <a:cs typeface="Arial" pitchFamily="34" charset="0"/>
              </a:rPr>
              <a:t>SOLDIER</a:t>
            </a:r>
            <a:r>
              <a:rPr lang="en-US" sz="1100" b="1" i="1" baseline="0" dirty="0">
                <a:latin typeface="Arial" pitchFamily="34" charset="0"/>
                <a:cs typeface="Arial" pitchFamily="34" charset="0"/>
              </a:rPr>
              <a:t> FIRST</a:t>
            </a:r>
            <a:r>
              <a:rPr lang="en-US" sz="1100" b="1" i="1" dirty="0">
                <a:latin typeface="Arial" pitchFamily="34" charset="0"/>
                <a:cs typeface="Arial" pitchFamily="34" charset="0"/>
              </a:rPr>
              <a:t>, LAWYER</a:t>
            </a:r>
            <a:r>
              <a:rPr lang="en-US" sz="1100" b="1" i="1" baseline="0" dirty="0">
                <a:latin typeface="Arial" pitchFamily="34" charset="0"/>
                <a:cs typeface="Arial" pitchFamily="34" charset="0"/>
              </a:rPr>
              <a:t> ALWAYS</a:t>
            </a:r>
            <a:endParaRPr lang="en-US" sz="1100" i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30" name="Straight Connector 11"/>
          <p:cNvCxnSpPr>
            <a:cxnSpLocks noChangeShapeType="1"/>
          </p:cNvCxnSpPr>
          <p:nvPr userDrawn="1"/>
        </p:nvCxnSpPr>
        <p:spPr bwMode="auto">
          <a:xfrm>
            <a:off x="1219200" y="838200"/>
            <a:ext cx="9753600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31" name="Straight Connector 15"/>
          <p:cNvCxnSpPr>
            <a:cxnSpLocks noChangeShapeType="1"/>
          </p:cNvCxnSpPr>
          <p:nvPr userDrawn="1"/>
        </p:nvCxnSpPr>
        <p:spPr bwMode="auto">
          <a:xfrm>
            <a:off x="1219200" y="914400"/>
            <a:ext cx="9753600" cy="0"/>
          </a:xfrm>
          <a:prstGeom prst="line">
            <a:avLst/>
          </a:prstGeom>
          <a:noFill/>
          <a:ln w="25400" algn="ctr">
            <a:solidFill>
              <a:srgbClr val="FFC000"/>
            </a:solidFill>
            <a:round/>
            <a:headEnd/>
            <a:tailEnd/>
          </a:ln>
        </p:spPr>
      </p:cxnSp>
      <p:sp>
        <p:nvSpPr>
          <p:cNvPr id="17" name="TextBox 16"/>
          <p:cNvSpPr txBox="1"/>
          <p:nvPr userDrawn="1"/>
        </p:nvSpPr>
        <p:spPr>
          <a:xfrm>
            <a:off x="5435402" y="1"/>
            <a:ext cx="1321196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200" b="1" dirty="0">
                <a:solidFill>
                  <a:srgbClr val="009900"/>
                </a:solidFill>
                <a:latin typeface="+mn-lt"/>
                <a:cs typeface="+mn-cs"/>
              </a:rPr>
              <a:t>UNCLASSIFIED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5435402" y="6581776"/>
            <a:ext cx="1321196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200" b="1" dirty="0">
                <a:solidFill>
                  <a:srgbClr val="009900"/>
                </a:solidFill>
                <a:latin typeface="+mn-lt"/>
                <a:cs typeface="+mn-cs"/>
              </a:rPr>
              <a:t>UNCLASSIFIED</a:t>
            </a:r>
          </a:p>
        </p:txBody>
      </p:sp>
      <p:cxnSp>
        <p:nvCxnSpPr>
          <p:cNvPr id="1034" name="Straight Connector 18"/>
          <p:cNvCxnSpPr>
            <a:cxnSpLocks noChangeShapeType="1"/>
          </p:cNvCxnSpPr>
          <p:nvPr userDrawn="1"/>
        </p:nvCxnSpPr>
        <p:spPr bwMode="auto">
          <a:xfrm>
            <a:off x="1219200" y="6553200"/>
            <a:ext cx="10160000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35" name="Straight Connector 19"/>
          <p:cNvCxnSpPr>
            <a:cxnSpLocks noChangeShapeType="1"/>
          </p:cNvCxnSpPr>
          <p:nvPr userDrawn="1"/>
        </p:nvCxnSpPr>
        <p:spPr bwMode="auto">
          <a:xfrm>
            <a:off x="1219200" y="6477000"/>
            <a:ext cx="10160000" cy="0"/>
          </a:xfrm>
          <a:prstGeom prst="line">
            <a:avLst/>
          </a:prstGeom>
          <a:noFill/>
          <a:ln w="25400" algn="ctr">
            <a:solidFill>
              <a:srgbClr val="FFC000"/>
            </a:solidFill>
            <a:round/>
            <a:headEnd/>
            <a:tailEnd/>
          </a:ln>
        </p:spPr>
      </p:cxn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DA48FBC4-42AA-8EF6-35C0-73ECB13E7FD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79" y="58143"/>
            <a:ext cx="1016000" cy="762000"/>
          </a:xfrm>
          <a:prstGeom prst="rect">
            <a:avLst/>
          </a:prstGeom>
        </p:spPr>
      </p:pic>
      <p:pic>
        <p:nvPicPr>
          <p:cNvPr id="3" name="Picture 2" descr="TJAGLCS Crest">
            <a:extLst>
              <a:ext uri="{FF2B5EF4-FFF2-40B4-BE49-F238E27FC236}">
                <a16:creationId xmlns:a16="http://schemas.microsoft.com/office/drawing/2014/main" id="{44A9DF8F-D26D-3C64-6557-03ABC0EF83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6" y="43065"/>
            <a:ext cx="1142731" cy="85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532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10000"/>
        <a:buFont typeface="Wingdings" pitchFamily="2" charset="2"/>
        <a:buChar char="ü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63300"/>
        </a:buClr>
        <a:buSzPct val="90000"/>
        <a:buFont typeface="Wingdings" pitchFamily="2" charset="2"/>
        <a:buChar char="è"/>
        <a:defRPr sz="2800" b="1">
          <a:solidFill>
            <a:srgbClr val="66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65000"/>
        <a:buFont typeface="Wingdings" pitchFamily="2" charset="2"/>
        <a:buChar char="u"/>
        <a:defRPr sz="2400" b="1">
          <a:solidFill>
            <a:srgbClr val="0066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65000"/>
        <a:buFont typeface="Wingdings" pitchFamily="2" charset="2"/>
        <a:buChar char="u"/>
        <a:defRPr sz="2000" b="1">
          <a:solidFill>
            <a:srgbClr val="0066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£"/>
        <a:defRPr sz="2000" b="1">
          <a:solidFill>
            <a:srgbClr val="0066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£"/>
        <a:defRPr sz="2000" b="1">
          <a:solidFill>
            <a:srgbClr val="0066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£"/>
        <a:defRPr sz="2000" b="1">
          <a:solidFill>
            <a:srgbClr val="0066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£"/>
        <a:defRPr sz="2000" b="1">
          <a:solidFill>
            <a:srgbClr val="0066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£"/>
        <a:defRPr sz="2000" b="1">
          <a:solidFill>
            <a:srgbClr val="0066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TJAGLCS-training@army.mil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199" y="1450969"/>
            <a:ext cx="9144000" cy="430887"/>
          </a:xfrm>
        </p:spPr>
        <p:txBody>
          <a:bodyPr/>
          <a:lstStyle/>
          <a:p>
            <a:r>
              <a:rPr lang="en-US" sz="2800" dirty="0"/>
              <a:t>TJAGLCS Training Package</a:t>
            </a:r>
            <a:endParaRPr lang="en-US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9261" y="4517023"/>
            <a:ext cx="7083879" cy="1752600"/>
          </a:xfrm>
        </p:spPr>
        <p:txBody>
          <a:bodyPr/>
          <a:lstStyle/>
          <a:p>
            <a:pPr>
              <a:tabLst>
                <a:tab pos="4572000" algn="l"/>
              </a:tabLst>
            </a:pPr>
            <a:r>
              <a:rPr lang="en-US" dirty="0"/>
              <a:t>Advising Commanders</a:t>
            </a:r>
          </a:p>
          <a:p>
            <a:pPr>
              <a:tabLst>
                <a:tab pos="4572000" algn="l"/>
              </a:tabLst>
            </a:pPr>
            <a:r>
              <a:rPr lang="en-US" sz="2200"/>
              <a:t>December 2024</a:t>
            </a:r>
            <a:endParaRPr lang="en-US" sz="2200" dirty="0"/>
          </a:p>
        </p:txBody>
      </p:sp>
      <p:sp>
        <p:nvSpPr>
          <p:cNvPr id="5" name="AutoShape 2" descr="United States Army Judge Advocate General's Corps - Wikipedia">
            <a:extLst>
              <a:ext uri="{FF2B5EF4-FFF2-40B4-BE49-F238E27FC236}">
                <a16:creationId xmlns:a16="http://schemas.microsoft.com/office/drawing/2014/main" id="{5DFA56DA-FA36-3EF7-1620-4DF8181194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14800" y="1464677"/>
            <a:ext cx="3352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3C1597C2-5A93-6AB0-7A3F-68F914800A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692" y="0"/>
            <a:ext cx="1145308" cy="1145308"/>
          </a:xfrm>
          <a:prstGeom prst="rect">
            <a:avLst/>
          </a:prstGeom>
        </p:spPr>
      </p:pic>
      <p:pic>
        <p:nvPicPr>
          <p:cNvPr id="4" name="Picture 2" descr="TJAGLCS Crest">
            <a:extLst>
              <a:ext uri="{FF2B5EF4-FFF2-40B4-BE49-F238E27FC236}">
                <a16:creationId xmlns:a16="http://schemas.microsoft.com/office/drawing/2014/main" id="{78F77D0C-2E3E-36F7-6CD8-EE256C27F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50477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77682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859" y="2133600"/>
            <a:ext cx="10310283" cy="1371600"/>
          </a:xfrm>
        </p:spPr>
        <p:txBody>
          <a:bodyPr/>
          <a:lstStyle/>
          <a:p>
            <a:r>
              <a:rPr lang="en-US" dirty="0"/>
              <a:t>Objective 3: the art of command advice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EE5A15-0FA3-2302-E423-106CCA4FC3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Focus: Understanding the Commander’s intent</a:t>
            </a:r>
          </a:p>
        </p:txBody>
      </p:sp>
    </p:spTree>
    <p:extLst>
      <p:ext uri="{BB962C8B-B14F-4D97-AF65-F5344CB8AC3E}">
        <p14:creationId xmlns:p14="http://schemas.microsoft.com/office/powerpoint/2010/main" val="512209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387BB-5E9E-C2DC-2E5A-825FA84D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What Do You Expect From Your Judge Advocate?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A167F-2960-246A-DBAA-B00EC537D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“You’re not the commander, you don’t get to say yes or no but you do get to say this is legally objectionable”</a:t>
            </a:r>
          </a:p>
          <a:p>
            <a:r>
              <a:rPr lang="en-US" dirty="0"/>
              <a:t>“Give me options and get me to a yes if possible”</a:t>
            </a:r>
          </a:p>
          <a:p>
            <a:r>
              <a:rPr lang="en-US" dirty="0"/>
              <a:t>“Keep me away from the gray zone”</a:t>
            </a:r>
          </a:p>
          <a:p>
            <a:r>
              <a:rPr lang="en-US" dirty="0"/>
              <a:t>“When making non-legal recommendations make sure you’re identifying them and saying this is a non-legal one”</a:t>
            </a:r>
          </a:p>
          <a:p>
            <a:r>
              <a:rPr lang="en-US" dirty="0"/>
              <a:t>“Be an operational lawyer”</a:t>
            </a:r>
          </a:p>
          <a:p>
            <a:r>
              <a:rPr lang="en-US" dirty="0"/>
              <a:t>“Be predictive and provide risk at multiple echelons and potential outcomes if the risk is underwritten by the commander”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26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Knowing Your Client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90600"/>
            <a:ext cx="11430000" cy="5334000"/>
          </a:xfrm>
        </p:spPr>
        <p:txBody>
          <a:bodyPr>
            <a:normAutofit/>
          </a:bodyPr>
          <a:lstStyle/>
          <a:p>
            <a:r>
              <a:rPr lang="en-US" sz="3200" dirty="0"/>
              <a:t>Initial Counseling</a:t>
            </a:r>
          </a:p>
          <a:p>
            <a:r>
              <a:rPr lang="en-US" sz="3200" dirty="0"/>
              <a:t>Three C’s of Information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200" dirty="0"/>
              <a:t>Clear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200" dirty="0"/>
              <a:t>Concise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200" dirty="0"/>
              <a:t>Comprehensive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Respect your Commander’s </a:t>
            </a:r>
            <a:r>
              <a:rPr lang="en-US" b="1" dirty="0">
                <a:solidFill>
                  <a:srgbClr val="FFFF00"/>
                </a:solidFill>
              </a:rPr>
              <a:t>Rank and Authority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What are the commander’s priorities and judicial philosophy?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Know when to </a:t>
            </a:r>
            <a:r>
              <a:rPr lang="en-US" b="1" dirty="0">
                <a:solidFill>
                  <a:srgbClr val="FFFF00"/>
                </a:solidFill>
              </a:rPr>
              <a:t>Provide Perspective </a:t>
            </a:r>
            <a:r>
              <a:rPr lang="en-US" b="1" dirty="0"/>
              <a:t>and when to </a:t>
            </a:r>
            <a:r>
              <a:rPr lang="en-US" b="1" dirty="0">
                <a:solidFill>
                  <a:srgbClr val="FFFF00"/>
                </a:solidFill>
              </a:rPr>
              <a:t>Gain Perspective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441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A94C7-3254-A140-A8B2-18103F55A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Commander’s Role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7033A-3F78-DC24-6024-F991DC2351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Play a quasi-judicial role</a:t>
            </a:r>
          </a:p>
          <a:p>
            <a:r>
              <a:rPr lang="en-US" dirty="0"/>
              <a:t>Establish standards and policies</a:t>
            </a:r>
          </a:p>
          <a:p>
            <a:pPr lvl="1"/>
            <a:r>
              <a:rPr lang="en-US" dirty="0"/>
              <a:t>good order and discipline</a:t>
            </a:r>
          </a:p>
          <a:p>
            <a:r>
              <a:rPr lang="en-US" dirty="0"/>
              <a:t>Decision maker</a:t>
            </a:r>
          </a:p>
          <a:p>
            <a:r>
              <a:rPr lang="en-US" dirty="0"/>
              <a:t>Training/Readiness</a:t>
            </a:r>
          </a:p>
          <a:p>
            <a:r>
              <a:rPr lang="en-US" dirty="0"/>
              <a:t>Justice</a:t>
            </a:r>
          </a:p>
          <a:p>
            <a:r>
              <a:rPr lang="en-US" dirty="0"/>
              <a:t>Fairness</a:t>
            </a:r>
          </a:p>
          <a:p>
            <a:r>
              <a:rPr lang="en-US" dirty="0"/>
              <a:t>Strategic planning</a:t>
            </a:r>
          </a:p>
          <a:p>
            <a:r>
              <a:rPr lang="en-US" dirty="0"/>
              <a:t>Conducting LSCO</a:t>
            </a:r>
          </a:p>
        </p:txBody>
      </p:sp>
      <p:pic>
        <p:nvPicPr>
          <p:cNvPr id="7" name="Picture 6" descr="A person in military uniform&#10;&#10;Description automatically generated with low confidence">
            <a:extLst>
              <a:ext uri="{FF2B5EF4-FFF2-40B4-BE49-F238E27FC236}">
                <a16:creationId xmlns:a16="http://schemas.microsoft.com/office/drawing/2014/main" id="{8ACC9898-F31D-9517-6B5E-C62E375B43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457" y="1605921"/>
            <a:ext cx="2072640" cy="2590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8A8D73-641F-227C-3082-A9C9E821668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9" r="16120"/>
          <a:stretch/>
        </p:blipFill>
        <p:spPr>
          <a:xfrm>
            <a:off x="7812457" y="4410239"/>
            <a:ext cx="2514600" cy="211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68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EE80E-5526-24AE-289F-86391858C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Command Decision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2F7A3-3DFE-170C-5FFC-D35201B8C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Report an Offense</a:t>
            </a:r>
          </a:p>
          <a:p>
            <a:pPr lvl="1"/>
            <a:r>
              <a:rPr lang="en-US" dirty="0"/>
              <a:t>Assist the victim</a:t>
            </a:r>
          </a:p>
          <a:p>
            <a:pPr lvl="1"/>
            <a:r>
              <a:rPr lang="en-US" dirty="0"/>
              <a:t>SAIRO, CCIR, other reports or notifications to higher</a:t>
            </a:r>
          </a:p>
          <a:p>
            <a:pPr lvl="1"/>
            <a:r>
              <a:rPr lang="en-US" dirty="0"/>
              <a:t>Restriction or confinement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Investigation</a:t>
            </a:r>
          </a:p>
          <a:p>
            <a:pPr lvl="1"/>
            <a:r>
              <a:rPr lang="en-US" dirty="0"/>
              <a:t>Inquiry (R.C.M. 303) or Investigation (AR 15-6)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Disposition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FFFF00"/>
                </a:solidFill>
              </a:rPr>
              <a:t>-</a:t>
            </a:r>
            <a:r>
              <a:rPr lang="en-US" dirty="0"/>
              <a:t>Prefer charges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FFFF00"/>
                </a:solidFill>
              </a:rPr>
              <a:t>-</a:t>
            </a:r>
            <a:r>
              <a:rPr lang="en-US" dirty="0"/>
              <a:t>NJP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FFFF00"/>
                </a:solidFill>
              </a:rPr>
              <a:t>-</a:t>
            </a:r>
            <a:r>
              <a:rPr lang="en-US" dirty="0"/>
              <a:t>Admin Action (GOMOR/Board)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FFFF00"/>
                </a:solidFill>
              </a:rPr>
              <a:t>-</a:t>
            </a:r>
            <a:r>
              <a:rPr lang="en-US" dirty="0"/>
              <a:t>No Action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DE794E-F699-16A1-AD72-67F0433EE657}"/>
              </a:ext>
            </a:extLst>
          </p:cNvPr>
          <p:cNvSpPr txBox="1"/>
          <p:nvPr/>
        </p:nvSpPr>
        <p:spPr>
          <a:xfrm>
            <a:off x="8327697" y="3907075"/>
            <a:ext cx="3860800" cy="2677656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Disposition Considerations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aseline="0" dirty="0">
                <a:solidFill>
                  <a:srgbClr val="FFFF00"/>
                </a:solidFill>
              </a:rPr>
              <a:t>Severity of the crime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Weight of the evidence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aseline="0" dirty="0">
                <a:solidFill>
                  <a:srgbClr val="FFFF00"/>
                </a:solidFill>
              </a:rPr>
              <a:t>Victim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Good order and discipline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Timeliness</a:t>
            </a:r>
            <a:endParaRPr lang="en-US" sz="2400" baseline="0" dirty="0">
              <a:solidFill>
                <a:srgbClr val="FFFF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Avoid UCI</a:t>
            </a:r>
            <a:endParaRPr lang="en-US" sz="2400" baseline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3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C85AC-9988-2C8E-4B4D-A6C9E7C1A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Crafting Legal Advice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9B06A99-A01C-40FF-2102-F8CFFA89D6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1371676"/>
              </p:ext>
            </p:extLst>
          </p:nvPr>
        </p:nvGraphicFramePr>
        <p:xfrm>
          <a:off x="304800" y="1207993"/>
          <a:ext cx="11277600" cy="4983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7081DA7-5EB7-0FB5-0474-6B5B2678F99F}"/>
              </a:ext>
            </a:extLst>
          </p:cNvPr>
          <p:cNvSpPr txBox="1"/>
          <p:nvPr/>
        </p:nvSpPr>
        <p:spPr>
          <a:xfrm>
            <a:off x="7194331" y="5362013"/>
            <a:ext cx="4971393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Ma’am: “If you decide to take X action there is a low risk of X because Y. I highly recommend you do Z.”</a:t>
            </a:r>
            <a:endParaRPr lang="en-US" sz="2400" baseline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64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in a military uniform&#10;&#10;Description automatically generated with medium confidence">
            <a:extLst>
              <a:ext uri="{FF2B5EF4-FFF2-40B4-BE49-F238E27FC236}">
                <a16:creationId xmlns:a16="http://schemas.microsoft.com/office/drawing/2014/main" id="{08459647-B5F8-23F9-4594-A54BAE241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929" y="2102147"/>
            <a:ext cx="2933700" cy="36684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Senior Enlisted Advisor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90600"/>
            <a:ext cx="5943600" cy="51355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3600" dirty="0"/>
              <a:t>Respect your Commander’s and their senior enlisted advisor’s </a:t>
            </a:r>
            <a:r>
              <a:rPr lang="en-US" sz="3600" b="1" dirty="0">
                <a:solidFill>
                  <a:srgbClr val="FFFF00"/>
                </a:solidFill>
              </a:rPr>
              <a:t>experience</a:t>
            </a:r>
            <a:r>
              <a:rPr lang="en-US" sz="3600" dirty="0"/>
              <a:t>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3600" dirty="0"/>
              <a:t>Non-lawyer, but more experienced 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3600" dirty="0"/>
              <a:t>Critical thinker &amp; problem solver</a:t>
            </a: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CE70E4FA-8EE1-43CF-AECB-F1CDB76BDD9C}"/>
              </a:ext>
            </a:extLst>
          </p:cNvPr>
          <p:cNvSpPr/>
          <p:nvPr/>
        </p:nvSpPr>
        <p:spPr>
          <a:xfrm>
            <a:off x="7772400" y="5029200"/>
            <a:ext cx="609600" cy="480219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3DFE3EA6-4845-62F0-7D77-BC19C8B57570}"/>
              </a:ext>
            </a:extLst>
          </p:cNvPr>
          <p:cNvSpPr/>
          <p:nvPr/>
        </p:nvSpPr>
        <p:spPr>
          <a:xfrm>
            <a:off x="8839095" y="4610820"/>
            <a:ext cx="1009439" cy="41838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D8C4F1EC-A8D5-677C-F25B-190F2631E532}"/>
              </a:ext>
            </a:extLst>
          </p:cNvPr>
          <p:cNvSpPr/>
          <p:nvPr/>
        </p:nvSpPr>
        <p:spPr>
          <a:xfrm>
            <a:off x="9220200" y="4053366"/>
            <a:ext cx="533400" cy="290034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701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Vignette #1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Advising a Superior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are the TC for the Commander, 1st BCT, 101</a:t>
            </a:r>
            <a:r>
              <a:rPr lang="en-US" baseline="30000" dirty="0"/>
              <a:t>st</a:t>
            </a:r>
            <a:r>
              <a:rPr lang="en-US" dirty="0"/>
              <a:t> Airborne Division. The CG has a local policy that withholds all senior leader misconduct, MSG and above, to his level. The CG has a separate policy that requires Judge Advocates to send a 5Ws email through their technical chain for </a:t>
            </a:r>
            <a:r>
              <a:rPr lang="en-US" b="1" dirty="0">
                <a:solidFill>
                  <a:srgbClr val="FFFF00"/>
                </a:solidFill>
              </a:rPr>
              <a:t>ALL</a:t>
            </a:r>
            <a:r>
              <a:rPr lang="en-US" dirty="0"/>
              <a:t> senior leader. misconduct. A decorated MSG in 1st BCT was accused of failing to provide spousal support by his estranged spouse.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Providing Perspective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1st BCT Commander does not want to notify the CG of the alleged misconduct until he knows more about the allegation and prefers to handle the case </a:t>
            </a:r>
            <a:r>
              <a:rPr lang="en-US" b="1" dirty="0">
                <a:solidFill>
                  <a:srgbClr val="FFFF00"/>
                </a:solidFill>
              </a:rPr>
              <a:t>AT HIS LEVEL</a:t>
            </a:r>
            <a:r>
              <a:rPr lang="en-US" dirty="0"/>
              <a:t>.</a:t>
            </a:r>
          </a:p>
          <a:p>
            <a:pPr lvl="1"/>
            <a:r>
              <a:rPr lang="en-US" sz="2400" dirty="0"/>
              <a:t>Understand staff officer role and military culture</a:t>
            </a:r>
          </a:p>
          <a:p>
            <a:pPr lvl="2"/>
            <a:r>
              <a:rPr lang="en-US" sz="2400" dirty="0"/>
              <a:t>Bad:  “You can’t do that.”</a:t>
            </a:r>
          </a:p>
          <a:p>
            <a:pPr lvl="2"/>
            <a:r>
              <a:rPr lang="en-US" sz="2400" dirty="0"/>
              <a:t>Better:  “Sir/Ma’am, I </a:t>
            </a:r>
            <a:r>
              <a:rPr lang="en-US" sz="2400" b="1" dirty="0">
                <a:solidFill>
                  <a:srgbClr val="FF0000"/>
                </a:solidFill>
              </a:rPr>
              <a:t>recommend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that you do x because of </a:t>
            </a:r>
            <a:r>
              <a:rPr lang="en-US" sz="2400" b="1" dirty="0">
                <a:solidFill>
                  <a:srgbClr val="FF0000"/>
                </a:solidFill>
              </a:rPr>
              <a:t>y</a:t>
            </a:r>
            <a:r>
              <a:rPr lang="en-US" sz="2400" dirty="0"/>
              <a:t>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67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Vignette #2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Learn from Commander’s Experience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You are the TC for a Commander forward deployed. One of the Commander’s Soldiers, a Sergeant First Class (E-7) was recently investigated for Basic Allowance for Housing (BAH) fraud totaling $10,000. The case is substantiated by CID, and you recommend that the commander prefer charges at court-martial.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Gain Perspective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Commander, decides to issue a </a:t>
            </a:r>
            <a:r>
              <a:rPr lang="en-US" u="sng" dirty="0"/>
              <a:t>Field Grade Article 15 </a:t>
            </a:r>
            <a:r>
              <a:rPr lang="en-US" dirty="0"/>
              <a:t>for the offense, but takes </a:t>
            </a:r>
            <a:r>
              <a:rPr lang="en-US" u="sng" dirty="0"/>
              <a:t>no further action</a:t>
            </a:r>
            <a:r>
              <a:rPr lang="en-US" dirty="0"/>
              <a:t>. </a:t>
            </a:r>
          </a:p>
          <a:p>
            <a:r>
              <a:rPr lang="en-US" dirty="0"/>
              <a:t>What are your thoughts on this punishment? Not severe enough? Appropriate?</a:t>
            </a:r>
          </a:p>
          <a:p>
            <a:r>
              <a:rPr lang="en-US" dirty="0"/>
              <a:t>What should you understand about your commander’s experience with DFAS accounting? </a:t>
            </a:r>
          </a:p>
          <a:p>
            <a:r>
              <a:rPr lang="en-US" dirty="0"/>
              <a:t>Opportunity to </a:t>
            </a:r>
            <a:r>
              <a:rPr lang="en-US" b="1" dirty="0">
                <a:solidFill>
                  <a:srgbClr val="FFFF00"/>
                </a:solidFill>
              </a:rPr>
              <a:t>GAIN PERSPECTIVE.</a:t>
            </a:r>
          </a:p>
          <a:p>
            <a:r>
              <a:rPr lang="en-US" dirty="0"/>
              <a:t>5Ws. Don’t overpromise and underperform.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9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Vignette #3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Know Your Commander’s Priorities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You are the TC for the Sustainment Brigade, 82d Airborne Division. One of the riggers tests positive for marijuana on the last urinalysis and the Division has a major exercise coming up involving airborne operations. The Paratrooper is a 20-year-old Specialist with no prior disciplinary problems and by all accounts is a fantastic Paratrooper.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Tailoring Advice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The Battalion Commander issues a FG15 to the Specialist and finds him guilty. The Soldier is sentenced to </a:t>
            </a:r>
            <a:r>
              <a:rPr lang="en-US" u="sng" dirty="0"/>
              <a:t>reduction to PVT (E1)</a:t>
            </a:r>
            <a:r>
              <a:rPr lang="en-US" dirty="0"/>
              <a:t>, </a:t>
            </a:r>
            <a:r>
              <a:rPr lang="en-US" u="sng" dirty="0"/>
              <a:t>forfeiture of ½ months pay for 2 months</a:t>
            </a:r>
            <a:r>
              <a:rPr lang="en-US" dirty="0"/>
              <a:t>, </a:t>
            </a:r>
            <a:r>
              <a:rPr lang="en-US" u="sng" dirty="0"/>
              <a:t>45 days extra duty</a:t>
            </a:r>
            <a:r>
              <a:rPr lang="en-US" dirty="0"/>
              <a:t>, and </a:t>
            </a:r>
            <a:r>
              <a:rPr lang="en-US" u="sng" dirty="0"/>
              <a:t>45 days restriction</a:t>
            </a:r>
            <a:r>
              <a:rPr lang="en-US" dirty="0"/>
              <a:t>.</a:t>
            </a:r>
          </a:p>
          <a:p>
            <a:r>
              <a:rPr lang="en-US" dirty="0"/>
              <a:t>What are your thoughts on this punishment? Harsh? Appropriate?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19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EBBB6A-635A-0681-4D87-1495ED2AF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0" y="129540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kern="100" dirty="0">
                <a:solidFill>
                  <a:srgbClr val="000000"/>
                </a:solidFill>
                <a:latin typeface="Publico"/>
                <a:ea typeface="Calibri" panose="020F0502020204030204" pitchFamily="34" charset="0"/>
                <a:cs typeface="Times New Roman" panose="02020603050405020304" pitchFamily="18" charset="0"/>
              </a:rPr>
              <a:t>The information provided throughout this training aid does not, and is not intended to, constitute legal advice; instead, all information, laws, statues, content, and materials for this training aid are for general informational purposes only.  This </a:t>
            </a:r>
            <a:r>
              <a:rPr lang="en-US" kern="100" dirty="0">
                <a:solidFill>
                  <a:srgbClr val="000000"/>
                </a:solidFill>
                <a:effectLst/>
                <a:latin typeface="Publico"/>
                <a:ea typeface="Calibri" panose="020F0502020204030204" pitchFamily="34" charset="0"/>
                <a:cs typeface="Times New Roman" panose="02020603050405020304" pitchFamily="18" charset="0"/>
              </a:rPr>
              <a:t>training aid may not constitute the most up-to-date legal or other relevant legal information. 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Judge Advocates need to conduct their own due diligence through independent further legal research on any specific legal issue contained in this training package. </a:t>
            </a:r>
            <a:r>
              <a:rPr lang="en-US" kern="100" dirty="0">
                <a:solidFill>
                  <a:srgbClr val="000000"/>
                </a:solidFill>
                <a:effectLst/>
                <a:latin typeface="Publico"/>
                <a:ea typeface="Calibri" panose="020F0502020204030204" pitchFamily="34" charset="0"/>
                <a:cs typeface="Times New Roman" panose="02020603050405020304" pitchFamily="18" charset="0"/>
              </a:rPr>
              <a:t>No reader, user, or trainee of this product should act or refrain from acting based on information from this training aid without first seeking legal advice from an attorney in the relevant jurisdiction. 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39638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637E5-CE63-298F-F659-C2E9BB896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Danger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6A5D3-9201-6053-D350-773D09D03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Answering without research </a:t>
            </a:r>
          </a:p>
          <a:p>
            <a:r>
              <a:rPr lang="en-US" dirty="0"/>
              <a:t>Failing to provide prompt advice</a:t>
            </a:r>
          </a:p>
          <a:p>
            <a:r>
              <a:rPr lang="en-US" dirty="0"/>
              <a:t>Confidentiality</a:t>
            </a:r>
          </a:p>
          <a:p>
            <a:r>
              <a:rPr lang="en-US" b="1" dirty="0">
                <a:solidFill>
                  <a:srgbClr val="FF0000"/>
                </a:solidFill>
              </a:rPr>
              <a:t>OSTC covered offenses</a:t>
            </a:r>
          </a:p>
          <a:p>
            <a:r>
              <a:rPr lang="en-US" dirty="0"/>
              <a:t>Who else needs to know? Top-cover?</a:t>
            </a:r>
          </a:p>
          <a:p>
            <a:r>
              <a:rPr lang="en-US" dirty="0"/>
              <a:t>Saying “no” without providing options!</a:t>
            </a:r>
          </a:p>
          <a:p>
            <a:r>
              <a:rPr lang="en-US" dirty="0"/>
              <a:t>Remember: commanders make decisions, and legal advisors provide recommendations and advice in terms of risk.</a:t>
            </a:r>
          </a:p>
          <a:p>
            <a:pPr lvl="1"/>
            <a:r>
              <a:rPr lang="en-US" b="1" dirty="0">
                <a:solidFill>
                  <a:srgbClr val="FFFF00"/>
                </a:solidFill>
              </a:rPr>
              <a:t>What if commander disagrees with your opinion?</a:t>
            </a:r>
          </a:p>
        </p:txBody>
      </p:sp>
    </p:spTree>
    <p:extLst>
      <p:ext uri="{BB962C8B-B14F-4D97-AF65-F5344CB8AC3E}">
        <p14:creationId xmlns:p14="http://schemas.microsoft.com/office/powerpoint/2010/main" val="2660530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ED95A-A10F-4CB8-C6F4-6C813134D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905000"/>
            <a:ext cx="10668000" cy="3200400"/>
          </a:xfrm>
        </p:spPr>
        <p:txBody>
          <a:bodyPr>
            <a:normAutofit/>
          </a:bodyPr>
          <a:lstStyle/>
          <a:p>
            <a:r>
              <a:rPr lang="en-US" sz="7200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5411055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91066-D09A-9D31-045D-27A49A83C6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3600" y="1887380"/>
            <a:ext cx="7772400" cy="984885"/>
          </a:xfrm>
        </p:spPr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B6F6C2-C981-F696-796D-6B636EF676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069" y="2379822"/>
            <a:ext cx="6400800" cy="1752600"/>
          </a:xfrm>
        </p:spPr>
        <p:txBody>
          <a:bodyPr/>
          <a:lstStyle/>
          <a:p>
            <a:pPr algn="ctr" latinLnBrk="0"/>
            <a:r>
              <a:rPr lang="en-US" b="0" i="0" u="none" strike="noStrike" dirty="0">
                <a:solidFill>
                  <a:srgbClr val="FFFFFF"/>
                </a:solidFill>
                <a:effectLst/>
                <a:latin typeface="Franklin Gothic Book" panose="020B0503020102020204" pitchFamily="34" charset="0"/>
                <a:hlinkClick r:id="rId2"/>
              </a:rPr>
              <a:t>Need Training Materials?</a:t>
            </a:r>
            <a:endParaRPr lang="en-US" b="0" i="0" dirty="0">
              <a:solidFill>
                <a:srgbClr val="FFFFFF"/>
              </a:solidFill>
              <a:effectLst/>
              <a:latin typeface="Franklin Gothic Book" panose="020B0503020102020204" pitchFamily="34" charset="0"/>
            </a:endParaRPr>
          </a:p>
          <a:p>
            <a:pPr algn="ctr" latinLnBrk="0"/>
            <a:r>
              <a:rPr lang="en-US" b="0" i="0" u="none" strike="noStrike" dirty="0">
                <a:solidFill>
                  <a:srgbClr val="FFFFFF"/>
                </a:solidFill>
                <a:effectLst/>
                <a:latin typeface="Franklin Gothic Book" panose="020B0503020102020204" pitchFamily="34" charset="0"/>
                <a:hlinkClick r:id="rId2"/>
              </a:rPr>
              <a:t>Have Training Materials?</a:t>
            </a:r>
            <a:endParaRPr lang="en-US" b="0" i="0" dirty="0">
              <a:solidFill>
                <a:srgbClr val="FFFFFF"/>
              </a:solidFill>
              <a:effectLst/>
              <a:latin typeface="Franklin Gothic Book" panose="020B0503020102020204" pitchFamily="34" charset="0"/>
            </a:endParaRPr>
          </a:p>
          <a:p>
            <a:pPr algn="ctr" latinLnBrk="0"/>
            <a:r>
              <a:rPr lang="en-US" b="0" i="0" u="none" strike="noStrike" dirty="0">
                <a:solidFill>
                  <a:srgbClr val="FFFFFF"/>
                </a:solidFill>
                <a:effectLst/>
                <a:latin typeface="Franklin Gothic Book" panose="020B0503020102020204" pitchFamily="34" charset="0"/>
                <a:hlinkClick r:id="rId2"/>
              </a:rPr>
              <a:t>Questions?</a:t>
            </a:r>
            <a:endParaRPr lang="en-US" b="0" i="0" dirty="0">
              <a:solidFill>
                <a:srgbClr val="FFFFFF"/>
              </a:solidFill>
              <a:effectLst/>
              <a:latin typeface="Franklin Gothic Book" panose="020B0503020102020204" pitchFamily="34" charset="0"/>
            </a:endParaRPr>
          </a:p>
          <a:p>
            <a:pPr algn="ctr" latinLnBrk="0"/>
            <a:r>
              <a:rPr lang="en-US" b="0" i="0" u="none" strike="noStrike" dirty="0">
                <a:solidFill>
                  <a:srgbClr val="FFFFFF"/>
                </a:solidFill>
                <a:effectLst/>
                <a:latin typeface="Franklin Gothic Book" panose="020B0503020102020204" pitchFamily="34" charset="0"/>
                <a:hlinkClick r:id="rId2"/>
              </a:rPr>
              <a:t>Contact Us!</a:t>
            </a:r>
            <a:endParaRPr lang="en-US" b="0" i="0" u="none" strike="noStrike" dirty="0">
              <a:solidFill>
                <a:srgbClr val="FFFFFF"/>
              </a:solidFill>
              <a:effectLst/>
              <a:latin typeface="Franklin Gothic Book" panose="020B0503020102020204" pitchFamily="34" charset="0"/>
            </a:endParaRPr>
          </a:p>
          <a:p>
            <a:pPr algn="ctr" latinLnBrk="0"/>
            <a:endParaRPr lang="en-US" b="0" i="0" dirty="0">
              <a:solidFill>
                <a:srgbClr val="FFFFFF"/>
              </a:solidFill>
              <a:effectLst/>
              <a:latin typeface="Franklin Gothic Book" panose="020B0503020102020204" pitchFamily="34" charset="0"/>
            </a:endParaRPr>
          </a:p>
          <a:p>
            <a:pPr algn="ctr" latinLnBrk="0"/>
            <a:r>
              <a:rPr lang="en-US" b="0" i="0" u="none" strike="noStrike" dirty="0">
                <a:solidFill>
                  <a:srgbClr val="00B0F0"/>
                </a:solidFill>
                <a:effectLst/>
                <a:latin typeface="Franklin Gothic Book" panose="020B05030201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TJAGLCS-training@army.mil</a:t>
            </a:r>
            <a:endParaRPr lang="en-US" b="0" i="0" dirty="0">
              <a:solidFill>
                <a:srgbClr val="00B0F0"/>
              </a:solidFill>
              <a:effectLst/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75823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93987"/>
            <a:ext cx="10363200" cy="1470025"/>
          </a:xfrm>
        </p:spPr>
        <p:txBody>
          <a:bodyPr>
            <a:normAutofit/>
          </a:bodyPr>
          <a:lstStyle/>
          <a:p>
            <a:r>
              <a:rPr lang="en-US" sz="6000" b="1" dirty="0"/>
              <a:t>Advising Commanders</a:t>
            </a:r>
          </a:p>
        </p:txBody>
      </p:sp>
    </p:spTree>
    <p:extLst>
      <p:ext uri="{BB962C8B-B14F-4D97-AF65-F5344CB8AC3E}">
        <p14:creationId xmlns:p14="http://schemas.microsoft.com/office/powerpoint/2010/main" val="13345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Describe the duties of a legal advisor in the military justice system and required skills necessary to build trust with the command.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Understand the commander’s role and strategic responsibility.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Discuss the art of command advice.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Recognize who is your client and identify danger areas for legal advisors.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Discuss the importance of providing accurate and timely legal advice.</a:t>
            </a:r>
          </a:p>
        </p:txBody>
      </p:sp>
    </p:spTree>
    <p:extLst>
      <p:ext uri="{BB962C8B-B14F-4D97-AF65-F5344CB8AC3E}">
        <p14:creationId xmlns:p14="http://schemas.microsoft.com/office/powerpoint/2010/main" val="131247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 1: Relationship between a commander and the legal advisor in the military justice system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0859" y="5562600"/>
            <a:ext cx="10310283" cy="599509"/>
          </a:xfrm>
        </p:spPr>
        <p:txBody>
          <a:bodyPr/>
          <a:lstStyle/>
          <a:p>
            <a:r>
              <a:rPr lang="en-US" dirty="0"/>
              <a:t>FOCUS: How to build trust?</a:t>
            </a:r>
          </a:p>
        </p:txBody>
      </p:sp>
    </p:spTree>
    <p:extLst>
      <p:ext uri="{BB962C8B-B14F-4D97-AF65-F5344CB8AC3E}">
        <p14:creationId xmlns:p14="http://schemas.microsoft.com/office/powerpoint/2010/main" val="682143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37FA2-8D01-A34B-4225-DEF121578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to Build Trust?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5DE10-19CF-52F1-907F-D60A16064D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065" y="1265236"/>
            <a:ext cx="5386917" cy="4525963"/>
          </a:xfrm>
        </p:spPr>
        <p:txBody>
          <a:bodyPr>
            <a:normAutofit/>
          </a:bodyPr>
          <a:lstStyle/>
          <a:p>
            <a:r>
              <a:rPr lang="en-US" dirty="0"/>
              <a:t>Rapport building</a:t>
            </a:r>
          </a:p>
          <a:p>
            <a:pPr lvl="1"/>
            <a:r>
              <a:rPr lang="en-US" sz="2400" dirty="0"/>
              <a:t>Physical fitness </a:t>
            </a:r>
          </a:p>
          <a:p>
            <a:pPr lvl="1"/>
            <a:r>
              <a:rPr lang="en-US" sz="2400" dirty="0"/>
              <a:t>Military bearing</a:t>
            </a:r>
          </a:p>
          <a:p>
            <a:pPr lvl="1"/>
            <a:r>
              <a:rPr lang="en-US" sz="2400" dirty="0"/>
              <a:t>Active listening</a:t>
            </a:r>
          </a:p>
          <a:p>
            <a:pPr lvl="1"/>
            <a:r>
              <a:rPr lang="en-US" sz="2400" dirty="0"/>
              <a:t>Timeliness</a:t>
            </a:r>
          </a:p>
          <a:p>
            <a:r>
              <a:rPr lang="en-US" dirty="0"/>
              <a:t>Prepare for your meetings</a:t>
            </a:r>
          </a:p>
          <a:p>
            <a:pPr lvl="1"/>
            <a:r>
              <a:rPr lang="en-US" sz="2400" dirty="0"/>
              <a:t>Have a paper and pen</a:t>
            </a:r>
          </a:p>
          <a:p>
            <a:pPr lvl="1"/>
            <a:r>
              <a:rPr lang="en-US" sz="2400" dirty="0"/>
              <a:t>Briefing materials?</a:t>
            </a:r>
          </a:p>
          <a:p>
            <a:r>
              <a:rPr lang="en-US" dirty="0"/>
              <a:t>Research/collaboration</a:t>
            </a: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EBED5C1-90B4-C7E1-BF4A-A530FB0E42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9019" y="1265236"/>
            <a:ext cx="5389033" cy="4525963"/>
          </a:xfrm>
        </p:spPr>
        <p:txBody>
          <a:bodyPr>
            <a:normAutofit/>
          </a:bodyPr>
          <a:lstStyle/>
          <a:p>
            <a:r>
              <a:rPr lang="en-US" dirty="0"/>
              <a:t>Answer your phone and e-mails</a:t>
            </a:r>
          </a:p>
          <a:p>
            <a:r>
              <a:rPr lang="en-US" dirty="0"/>
              <a:t>Email etiquette</a:t>
            </a:r>
          </a:p>
          <a:p>
            <a:pPr lvl="1"/>
            <a:r>
              <a:rPr lang="en-US" dirty="0"/>
              <a:t> Sir/Ma’am</a:t>
            </a:r>
          </a:p>
          <a:p>
            <a:pPr lvl="1"/>
            <a:r>
              <a:rPr lang="en-US" dirty="0"/>
              <a:t>If you’re unable to provide an answer at least acknowledge receipt</a:t>
            </a:r>
          </a:p>
          <a:p>
            <a:r>
              <a:rPr lang="en-US" dirty="0"/>
              <a:t>Be a team player/staff integration</a:t>
            </a:r>
          </a:p>
          <a:p>
            <a:pPr lvl="1"/>
            <a:r>
              <a:rPr lang="en-US" dirty="0"/>
              <a:t>Don’t talk down to commanders</a:t>
            </a:r>
          </a:p>
          <a:p>
            <a:r>
              <a:rPr lang="en-US" dirty="0"/>
              <a:t>Avoid legalese and get to the point quickly  “BLUF”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C3A7CC-37AA-7B6C-2CA1-37F1867E7B14}"/>
              </a:ext>
            </a:extLst>
          </p:cNvPr>
          <p:cNvSpPr txBox="1"/>
          <p:nvPr/>
        </p:nvSpPr>
        <p:spPr>
          <a:xfrm>
            <a:off x="3187528" y="6167735"/>
            <a:ext cx="6002981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Goal: Become a trusted legal professional</a:t>
            </a:r>
            <a:endParaRPr lang="en-US" sz="24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59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 2: Understand the role of the legal advisor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4343400"/>
            <a:ext cx="10310283" cy="599509"/>
          </a:xfrm>
        </p:spPr>
        <p:txBody>
          <a:bodyPr/>
          <a:lstStyle/>
          <a:p>
            <a:r>
              <a:rPr lang="en-US" dirty="0"/>
              <a:t>FOCUS: What is your role in the process?</a:t>
            </a:r>
          </a:p>
        </p:txBody>
      </p:sp>
    </p:spTree>
    <p:extLst>
      <p:ext uri="{BB962C8B-B14F-4D97-AF65-F5344CB8AC3E}">
        <p14:creationId xmlns:p14="http://schemas.microsoft.com/office/powerpoint/2010/main" val="677294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37FA2-8D01-A34B-4225-DEF121578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Trial Counsel Responsibilities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AC85D6-3BD9-A65D-B767-E386EF6255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Command Advice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5DE10-19CF-52F1-907F-D60A16064DD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Advise CDRS/1SG</a:t>
            </a:r>
          </a:p>
          <a:p>
            <a:r>
              <a:rPr lang="en-US" dirty="0"/>
              <a:t>Advise BN CDRS/CSMs</a:t>
            </a:r>
          </a:p>
          <a:p>
            <a:r>
              <a:rPr lang="en-US" dirty="0"/>
              <a:t>Litigate</a:t>
            </a:r>
          </a:p>
          <a:p>
            <a:r>
              <a:rPr lang="en-US" dirty="0"/>
              <a:t>Assist with investigation strategies</a:t>
            </a:r>
          </a:p>
          <a:p>
            <a:r>
              <a:rPr lang="en-US" dirty="0"/>
              <a:t>Advise law enforcement (CID/MPI)</a:t>
            </a:r>
          </a:p>
          <a:p>
            <a:r>
              <a:rPr lang="en-US" dirty="0"/>
              <a:t>NJP</a:t>
            </a:r>
          </a:p>
          <a:p>
            <a:r>
              <a:rPr lang="en-US" dirty="0"/>
              <a:t>Boards</a:t>
            </a:r>
          </a:p>
          <a:p>
            <a:r>
              <a:rPr lang="en-US" dirty="0"/>
              <a:t>Separations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1AF65C-0164-4419-607C-DEE8AD8FB5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Court-martial Duties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EBED5C1-90B4-C7E1-BF4A-A530FB0E42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51327" y="1600201"/>
            <a:ext cx="5389033" cy="4525963"/>
          </a:xfrm>
        </p:spPr>
        <p:txBody>
          <a:bodyPr>
            <a:normAutofit/>
          </a:bodyPr>
          <a:lstStyle/>
          <a:p>
            <a:r>
              <a:rPr lang="en-US" dirty="0"/>
              <a:t>Prepare charges</a:t>
            </a:r>
          </a:p>
          <a:p>
            <a:r>
              <a:rPr lang="en-US" dirty="0"/>
              <a:t>Litigate motions</a:t>
            </a:r>
          </a:p>
          <a:p>
            <a:r>
              <a:rPr lang="en-US" dirty="0"/>
              <a:t>Try guilty pleas</a:t>
            </a:r>
          </a:p>
          <a:p>
            <a:r>
              <a:rPr lang="en-US" dirty="0"/>
              <a:t>Try contested cases</a:t>
            </a:r>
          </a:p>
          <a:p>
            <a:r>
              <a:rPr lang="en-US" dirty="0"/>
              <a:t>Assist OSTC</a:t>
            </a:r>
          </a:p>
        </p:txBody>
      </p:sp>
    </p:spTree>
    <p:extLst>
      <p:ext uri="{BB962C8B-B14F-4D97-AF65-F5344CB8AC3E}">
        <p14:creationId xmlns:p14="http://schemas.microsoft.com/office/powerpoint/2010/main" val="282242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7224" y="25568"/>
            <a:ext cx="5784376" cy="807204"/>
          </a:xfrm>
        </p:spPr>
        <p:txBody>
          <a:bodyPr>
            <a:normAutofit/>
          </a:bodyPr>
          <a:lstStyle/>
          <a:p>
            <a:r>
              <a:rPr lang="en-US" b="1" dirty="0"/>
              <a:t>Practice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143001"/>
            <a:ext cx="8763000" cy="4983163"/>
          </a:xfrm>
          <a:ln>
            <a:noFill/>
          </a:ln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600" dirty="0"/>
              <a:t>Know your</a:t>
            </a:r>
            <a:r>
              <a:rPr lang="en-US" sz="3600" dirty="0">
                <a:solidFill>
                  <a:srgbClr val="FFFF00"/>
                </a:solidFill>
              </a:rPr>
              <a:t> Value </a:t>
            </a:r>
            <a:r>
              <a:rPr lang="en-US" sz="3600" dirty="0"/>
              <a:t>to the organization</a:t>
            </a:r>
          </a:p>
          <a:p>
            <a:pPr lvl="1">
              <a:spcAft>
                <a:spcPts val="1800"/>
              </a:spcAft>
            </a:pPr>
            <a:r>
              <a:rPr lang="en-US" sz="3200" dirty="0">
                <a:solidFill>
                  <a:srgbClr val="FF0000"/>
                </a:solidFill>
              </a:rPr>
              <a:t>Never</a:t>
            </a:r>
            <a:r>
              <a:rPr lang="en-US" sz="3200" dirty="0"/>
              <a:t> shoot from the hip!</a:t>
            </a:r>
          </a:p>
          <a:p>
            <a:pPr lvl="1">
              <a:spcAft>
                <a:spcPts val="1800"/>
              </a:spcAft>
            </a:pPr>
            <a:r>
              <a:rPr lang="en-US" sz="3200" dirty="0"/>
              <a:t>You provide advice, commanders make decisions!!!!!</a:t>
            </a:r>
          </a:p>
          <a:p>
            <a:pPr lvl="1">
              <a:spcAft>
                <a:spcPts val="1800"/>
              </a:spcAft>
            </a:pPr>
            <a:r>
              <a:rPr lang="en-US" sz="3200" dirty="0"/>
              <a:t>Highlight any legal constraints of commander’s authority</a:t>
            </a:r>
          </a:p>
          <a:p>
            <a:pPr lvl="2">
              <a:spcAft>
                <a:spcPts val="1800"/>
              </a:spcAft>
            </a:pPr>
            <a:r>
              <a:rPr lang="en-US" sz="2800" b="1" dirty="0">
                <a:solidFill>
                  <a:srgbClr val="FF0000"/>
                </a:solidFill>
              </a:rPr>
              <a:t>OSTC jurisdiction for covered, known or related offenses </a:t>
            </a:r>
          </a:p>
          <a:p>
            <a:pPr lvl="2">
              <a:spcAft>
                <a:spcPts val="1800"/>
              </a:spcAft>
            </a:pPr>
            <a:r>
              <a:rPr lang="en-US" sz="2800" b="1" dirty="0">
                <a:solidFill>
                  <a:srgbClr val="FFFF00"/>
                </a:solidFill>
              </a:rPr>
              <a:t>Law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600" dirty="0"/>
              <a:t>Know your</a:t>
            </a:r>
            <a:r>
              <a:rPr lang="en-US" sz="3600" dirty="0">
                <a:solidFill>
                  <a:srgbClr val="FFFF00"/>
                </a:solidFill>
              </a:rPr>
              <a:t> Role </a:t>
            </a:r>
            <a:r>
              <a:rPr lang="en-US" sz="3600" dirty="0"/>
              <a:t>in the process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3200" dirty="0"/>
              <a:t>Get to Yes?</a:t>
            </a:r>
          </a:p>
          <a:p>
            <a:pPr lvl="1">
              <a:spcAft>
                <a:spcPts val="1800"/>
              </a:spcAft>
            </a:pPr>
            <a:r>
              <a:rPr lang="en-US" sz="3200" dirty="0"/>
              <a:t>Options? “</a:t>
            </a:r>
            <a:r>
              <a:rPr lang="en-US" sz="3200" i="1" u="sng" dirty="0"/>
              <a:t>Can, Must, Should, Will Not</a:t>
            </a:r>
            <a:r>
              <a:rPr lang="en-US" sz="3200" dirty="0"/>
              <a:t>.”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8D763B-D1E7-A762-78B6-54ED2A6181A0}"/>
              </a:ext>
            </a:extLst>
          </p:cNvPr>
          <p:cNvSpPr txBox="1"/>
          <p:nvPr/>
        </p:nvSpPr>
        <p:spPr>
          <a:xfrm>
            <a:off x="5279894" y="6126162"/>
            <a:ext cx="2049600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aseline="0" dirty="0">
                <a:solidFill>
                  <a:schemeClr val="bg1"/>
                </a:solidFill>
              </a:rPr>
              <a:t>Radical Candor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A30965-54DE-2D0E-F9F9-B44CF768E4F0}"/>
              </a:ext>
            </a:extLst>
          </p:cNvPr>
          <p:cNvSpPr txBox="1"/>
          <p:nvPr/>
        </p:nvSpPr>
        <p:spPr>
          <a:xfrm>
            <a:off x="7317831" y="6126161"/>
            <a:ext cx="1453411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aseline="0" dirty="0">
                <a:solidFill>
                  <a:schemeClr val="bg1"/>
                </a:solidFill>
              </a:rPr>
              <a:t>Credibility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248807-5476-5160-7571-98491C9EDD52}"/>
              </a:ext>
            </a:extLst>
          </p:cNvPr>
          <p:cNvSpPr txBox="1"/>
          <p:nvPr/>
        </p:nvSpPr>
        <p:spPr>
          <a:xfrm>
            <a:off x="2944238" y="6126161"/>
            <a:ext cx="2355709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aseline="0" dirty="0">
                <a:solidFill>
                  <a:schemeClr val="bg1"/>
                </a:solidFill>
              </a:rPr>
              <a:t>Personal Courage</a:t>
            </a:r>
          </a:p>
        </p:txBody>
      </p:sp>
    </p:spTree>
    <p:extLst>
      <p:ext uri="{BB962C8B-B14F-4D97-AF65-F5344CB8AC3E}">
        <p14:creationId xmlns:p14="http://schemas.microsoft.com/office/powerpoint/2010/main" val="371483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CAP De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buFont typeface="Arial" pitchFamily="34" charset="0"/>
          <a:buChar char="•"/>
          <a:defRPr sz="2400" baseline="0" dirty="0" smtClean="0">
            <a:solidFill>
              <a:srgbClr val="FFFF0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2003 03 CG Unclassified Master">
  <a:themeElements>
    <a:clrScheme name="1_2003 03 CG Unclassified Master 4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1_2003 03 CG Unclassified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2003 03 CG Unclassified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03 03 CG Unclassified Mas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2003 03 CG Unclassified Mast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03 03 CG Unclassified Mast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03 03 CG Unclassified 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03 03 CG Unclassified 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03 03 CG Unclassified 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TCAP Deck</Template>
  <TotalTime>13895</TotalTime>
  <Words>1371</Words>
  <Application>Microsoft Office PowerPoint</Application>
  <PresentationFormat>Widescreen</PresentationFormat>
  <Paragraphs>183</Paragraphs>
  <Slides>22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Franklin Gothic Book</vt:lpstr>
      <vt:lpstr>Publico</vt:lpstr>
      <vt:lpstr>Wingdings</vt:lpstr>
      <vt:lpstr>TCAP Deck</vt:lpstr>
      <vt:lpstr>1_2003 03 CG Unclassified Master</vt:lpstr>
      <vt:lpstr>TJAGLCS Training Package</vt:lpstr>
      <vt:lpstr>PowerPoint Presentation</vt:lpstr>
      <vt:lpstr>Advising Commanders</vt:lpstr>
      <vt:lpstr>Learning Objectives</vt:lpstr>
      <vt:lpstr>Objective 1: Relationship between a commander and the legal advisor in the military justice system</vt:lpstr>
      <vt:lpstr>How to Build Trust?</vt:lpstr>
      <vt:lpstr>Objective 2: Understand the role of the legal advisor</vt:lpstr>
      <vt:lpstr>Trial Counsel Responsibilities</vt:lpstr>
      <vt:lpstr>Practice Tips</vt:lpstr>
      <vt:lpstr>Objective 3: the art of command advice</vt:lpstr>
      <vt:lpstr>What Do You Expect From Your Judge Advocate?</vt:lpstr>
      <vt:lpstr>Knowing Your Client</vt:lpstr>
      <vt:lpstr>Commander’s Role</vt:lpstr>
      <vt:lpstr>Command Decision Points</vt:lpstr>
      <vt:lpstr>Crafting Legal Advice</vt:lpstr>
      <vt:lpstr>Senior Enlisted Advisor</vt:lpstr>
      <vt:lpstr>Vignette #1</vt:lpstr>
      <vt:lpstr>Vignette #2</vt:lpstr>
      <vt:lpstr>Vignette #3</vt:lpstr>
      <vt:lpstr>Danger Areas</vt:lpstr>
      <vt:lpstr>Questions?</vt:lpstr>
      <vt:lpstr> </vt:lpstr>
    </vt:vector>
  </TitlesOfParts>
  <Company>U.S.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ADC Slide Master</dc:title>
  <dc:creator>Morman, Joseph A</dc:creator>
  <cp:lastModifiedBy>Troy, Keaton L MAJ USARMY HQDA TJAGLCS (USA)</cp:lastModifiedBy>
  <cp:revision>435</cp:revision>
  <dcterms:created xsi:type="dcterms:W3CDTF">2013-11-01T19:47:02Z</dcterms:created>
  <dcterms:modified xsi:type="dcterms:W3CDTF">2024-12-18T21:26:22Z</dcterms:modified>
</cp:coreProperties>
</file>